
<file path=[Content_Types].xml><?xml version="1.0" encoding="utf-8"?>
<Types xmlns="http://schemas.openxmlformats.org/package/2006/content-types">
  <Default Extension="fntdata" ContentType="application/x-fontdata"/>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24"/>
  </p:notesMasterIdLst>
  <p:sldIdLst>
    <p:sldId id="301" r:id="rId2"/>
    <p:sldId id="296" r:id="rId3"/>
    <p:sldId id="270" r:id="rId4"/>
    <p:sldId id="263" r:id="rId5"/>
    <p:sldId id="266" r:id="rId6"/>
    <p:sldId id="293" r:id="rId7"/>
    <p:sldId id="287" r:id="rId8"/>
    <p:sldId id="268" r:id="rId9"/>
    <p:sldId id="286" r:id="rId10"/>
    <p:sldId id="262" r:id="rId11"/>
    <p:sldId id="271" r:id="rId12"/>
    <p:sldId id="273" r:id="rId13"/>
    <p:sldId id="292" r:id="rId14"/>
    <p:sldId id="298" r:id="rId15"/>
    <p:sldId id="274" r:id="rId16"/>
    <p:sldId id="275" r:id="rId17"/>
    <p:sldId id="288" r:id="rId18"/>
    <p:sldId id="276" r:id="rId19"/>
    <p:sldId id="297" r:id="rId20"/>
    <p:sldId id="278" r:id="rId21"/>
    <p:sldId id="279" r:id="rId22"/>
    <p:sldId id="299" r:id="rId23"/>
  </p:sldIdLst>
  <p:sldSz cx="12192000" cy="6858000"/>
  <p:notesSz cx="6858000" cy="9144000"/>
  <p:embeddedFontLst>
    <p:embeddedFont>
      <p:font typeface="Gill Sans" panose="020B0604020202020204" charset="0"/>
      <p:regular r:id="rId25"/>
      <p:bold r:id="rId26"/>
    </p:embeddedFont>
    <p:embeddedFont>
      <p:font typeface="Lato" panose="020F0502020204030203" pitchFamily="34" charset="0"/>
      <p:regular r:id="rId27"/>
      <p:bold r:id="rId28"/>
      <p:italic r:id="rId29"/>
      <p:boldItalic r:id="rId30"/>
    </p:embeddedFont>
    <p:embeddedFont>
      <p:font typeface="Open Sans" panose="020B0606030504020204" pitchFamily="34" charset="0"/>
      <p:regular r:id="rId31"/>
      <p:bold r:id="rId32"/>
      <p:italic r:id="rId33"/>
      <p:boldItalic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font" Target="fonts/font9.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2" name="Google Shape;242;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9aaa66f1ce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9aaa66f1ce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9aaa66f1ce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9aaa66f1ce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9aaa66f1c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9aaa66f1c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3" name="Google Shape;19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aşlık ve İçerik"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24" name="Google Shape;24;p3"/>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cxnSp>
        <p:nvCxnSpPr>
          <p:cNvPr id="27" name="Google Shape;27;p3"/>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oş" type="blank">
  <p:cSld name="BLANK">
    <p:spTree>
      <p:nvGrpSpPr>
        <p:cNvPr id="1" name="Shape 28"/>
        <p:cNvGrpSpPr/>
        <p:nvPr/>
      </p:nvGrpSpPr>
      <p:grpSpPr>
        <a:xfrm>
          <a:off x="0" y="0"/>
          <a:ext cx="0" cy="0"/>
          <a:chOff x="0" y="0"/>
          <a:chExt cx="0" cy="0"/>
        </a:xfrm>
      </p:grpSpPr>
      <p:sp>
        <p:nvSpPr>
          <p:cNvPr id="29" name="Google Shape;29;p4"/>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Yalnızca Başlık" type="titleOnly">
  <p:cSld name="TITLE_ONLY">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6"/>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6"/>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cxnSp>
        <p:nvCxnSpPr>
          <p:cNvPr id="47" name="Google Shape;47;p6"/>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şlıklı İçerik" type="objTx">
  <p:cSld name="OBJECT_WITH_CAPTION_TEXT">
    <p:spTree>
      <p:nvGrpSpPr>
        <p:cNvPr id="1" name="Shape 63"/>
        <p:cNvGrpSpPr/>
        <p:nvPr/>
      </p:nvGrpSpPr>
      <p:grpSpPr>
        <a:xfrm>
          <a:off x="0" y="0"/>
          <a:ext cx="0" cy="0"/>
          <a:chOff x="0" y="0"/>
          <a:chExt cx="0" cy="0"/>
        </a:xfrm>
      </p:grpSpPr>
      <p:sp>
        <p:nvSpPr>
          <p:cNvPr id="64" name="Google Shape;64;p9"/>
          <p:cNvSpPr txBox="1">
            <a:spLocks noGrp="1"/>
          </p:cNvSpPr>
          <p:nvPr>
            <p:ph type="title"/>
          </p:nvPr>
        </p:nvSpPr>
        <p:spPr>
          <a:xfrm>
            <a:off x="1444671" y="798973"/>
            <a:ext cx="3273099" cy="224711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Gill Sans"/>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9"/>
          <p:cNvSpPr txBox="1">
            <a:spLocks noGrp="1"/>
          </p:cNvSpPr>
          <p:nvPr>
            <p:ph type="body" idx="1"/>
          </p:nvPr>
        </p:nvSpPr>
        <p:spPr>
          <a:xfrm>
            <a:off x="5043714" y="798974"/>
            <a:ext cx="6012470" cy="4658826"/>
          </a:xfrm>
          <a:prstGeom prst="rect">
            <a:avLst/>
          </a:prstGeom>
          <a:noFill/>
          <a:ln>
            <a:noFill/>
          </a:ln>
        </p:spPr>
        <p:txBody>
          <a:bodyPr spcFirstLastPara="1" wrap="square" lIns="91425" tIns="45700" rIns="91425" bIns="45700" anchor="ctr"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66" name="Google Shape;66;p9"/>
          <p:cNvSpPr txBox="1">
            <a:spLocks noGrp="1"/>
          </p:cNvSpPr>
          <p:nvPr>
            <p:ph type="body" idx="2"/>
          </p:nvPr>
        </p:nvSpPr>
        <p:spPr>
          <a:xfrm>
            <a:off x="1444671" y="3205491"/>
            <a:ext cx="3275013" cy="2248181"/>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600"/>
              <a:buNone/>
              <a:defRPr sz="16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67" name="Google Shape;67;p9"/>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9"/>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cxnSp>
        <p:nvCxnSpPr>
          <p:cNvPr id="70" name="Google Shape;70;p9"/>
          <p:cNvCxnSpPr/>
          <p:nvPr/>
        </p:nvCxnSpPr>
        <p:spPr>
          <a:xfrm>
            <a:off x="1448280" y="3205491"/>
            <a:ext cx="3269490"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şlıklı Resim" type="picTx">
  <p:cSld name="PICTURE_WITH_CAPTION_TEXT">
    <p:spTree>
      <p:nvGrpSpPr>
        <p:cNvPr id="1" name="Shape 71"/>
        <p:cNvGrpSpPr/>
        <p:nvPr/>
      </p:nvGrpSpPr>
      <p:grpSpPr>
        <a:xfrm>
          <a:off x="0" y="0"/>
          <a:ext cx="0" cy="0"/>
          <a:chOff x="0" y="0"/>
          <a:chExt cx="0" cy="0"/>
        </a:xfrm>
      </p:grpSpPr>
      <p:grpSp>
        <p:nvGrpSpPr>
          <p:cNvPr id="72" name="Google Shape;72;p10"/>
          <p:cNvGrpSpPr/>
          <p:nvPr/>
        </p:nvGrpSpPr>
        <p:grpSpPr>
          <a:xfrm>
            <a:off x="7477387" y="482170"/>
            <a:ext cx="4074533" cy="5149101"/>
            <a:chOff x="7477387" y="482170"/>
            <a:chExt cx="4074533" cy="5149101"/>
          </a:xfrm>
        </p:grpSpPr>
        <p:sp>
          <p:nvSpPr>
            <p:cNvPr id="73" name="Google Shape;73;p10"/>
            <p:cNvSpPr/>
            <p:nvPr/>
          </p:nvSpPr>
          <p:spPr>
            <a:xfrm>
              <a:off x="7477387" y="482170"/>
              <a:ext cx="4074533" cy="5149101"/>
            </a:xfrm>
            <a:prstGeom prst="rect">
              <a:avLst/>
            </a:prstGeom>
            <a:gradFill>
              <a:gsLst>
                <a:gs pos="0">
                  <a:srgbClr val="000001"/>
                </a:gs>
                <a:gs pos="100000">
                  <a:srgbClr val="191919"/>
                </a:gs>
              </a:gsLst>
              <a:lin ang="5400000" scaled="0"/>
            </a:gradFill>
            <a:ln>
              <a:noFill/>
            </a:ln>
            <a:effectLst>
              <a:outerShdw blurRad="127000" dist="228600" dir="4740000" sx="98000" sy="98000" algn="tl" rotWithShape="0">
                <a:srgbClr val="000000">
                  <a:alpha val="33725"/>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0"/>
            <p:cNvSpPr/>
            <p:nvPr/>
          </p:nvSpPr>
          <p:spPr>
            <a:xfrm>
              <a:off x="7790446" y="812506"/>
              <a:ext cx="3450289" cy="4466452"/>
            </a:xfrm>
            <a:prstGeom prst="rect">
              <a:avLst/>
            </a:prstGeom>
            <a:gradFill>
              <a:gsLst>
                <a:gs pos="0">
                  <a:srgbClr val="DADADA"/>
                </a:gs>
                <a:gs pos="100000">
                  <a:srgbClr val="FFFFFE"/>
                </a:gs>
              </a:gsLst>
              <a:lin ang="16200000" scaled="0"/>
            </a:gradFill>
            <a:ln w="50800" cap="flat" cmpd="sng">
              <a:solidFill>
                <a:srgbClr val="191919"/>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Google Shape;75;p10"/>
          <p:cNvSpPr txBox="1">
            <a:spLocks noGrp="1"/>
          </p:cNvSpPr>
          <p:nvPr>
            <p:ph type="title"/>
          </p:nvPr>
        </p:nvSpPr>
        <p:spPr>
          <a:xfrm>
            <a:off x="1451206" y="1129513"/>
            <a:ext cx="5532328" cy="183058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0"/>
          <p:cNvSpPr>
            <a:spLocks noGrp="1"/>
          </p:cNvSpPr>
          <p:nvPr>
            <p:ph type="pic" idx="2"/>
          </p:nvPr>
        </p:nvSpPr>
        <p:spPr>
          <a:xfrm>
            <a:off x="8124389" y="1122542"/>
            <a:ext cx="2791171" cy="3866327"/>
          </a:xfrm>
          <a:prstGeom prst="rect">
            <a:avLst/>
          </a:prstGeom>
          <a:solidFill>
            <a:srgbClr val="D8D8D8"/>
          </a:solidFill>
          <a:ln>
            <a:noFill/>
          </a:ln>
        </p:spPr>
      </p:sp>
      <p:sp>
        <p:nvSpPr>
          <p:cNvPr id="77" name="Google Shape;77;p10"/>
          <p:cNvSpPr txBox="1">
            <a:spLocks noGrp="1"/>
          </p:cNvSpPr>
          <p:nvPr>
            <p:ph type="body" idx="1"/>
          </p:nvPr>
        </p:nvSpPr>
        <p:spPr>
          <a:xfrm>
            <a:off x="1450329" y="3145992"/>
            <a:ext cx="5524404" cy="2003742"/>
          </a:xfrm>
          <a:prstGeom prst="rect">
            <a:avLst/>
          </a:prstGeom>
          <a:noFill/>
          <a:ln>
            <a:noFill/>
          </a:ln>
        </p:spPr>
        <p:txBody>
          <a:bodyPr spcFirstLastPara="1" wrap="square" lIns="91425" tIns="45700" rIns="91425" bIns="45700" anchor="t" anchorCtr="0">
            <a:normAutofit/>
          </a:bodyPr>
          <a:lstStyle>
            <a:lvl1pPr marL="457200" lvl="0" indent="-228600" algn="l">
              <a:lnSpc>
                <a:spcPct val="120000"/>
              </a:lnSpc>
              <a:spcBef>
                <a:spcPts val="1000"/>
              </a:spcBef>
              <a:spcAft>
                <a:spcPts val="0"/>
              </a:spcAft>
              <a:buSzPts val="1800"/>
              <a:buNone/>
              <a:defRPr sz="1800"/>
            </a:lvl1pPr>
            <a:lvl2pPr marL="914400" lvl="1" indent="-228600" algn="l">
              <a:lnSpc>
                <a:spcPct val="120000"/>
              </a:lnSpc>
              <a:spcBef>
                <a:spcPts val="500"/>
              </a:spcBef>
              <a:spcAft>
                <a:spcPts val="0"/>
              </a:spcAft>
              <a:buSzPts val="1400"/>
              <a:buNone/>
              <a:defRPr sz="1400"/>
            </a:lvl2pPr>
            <a:lvl3pPr marL="1371600" lvl="2" indent="-228600" algn="l">
              <a:lnSpc>
                <a:spcPct val="120000"/>
              </a:lnSpc>
              <a:spcBef>
                <a:spcPts val="500"/>
              </a:spcBef>
              <a:spcAft>
                <a:spcPts val="0"/>
              </a:spcAft>
              <a:buSzPts val="1200"/>
              <a:buNone/>
              <a:defRPr sz="1200"/>
            </a:lvl3pPr>
            <a:lvl4pPr marL="1828800" lvl="3" indent="-228600" algn="l">
              <a:lnSpc>
                <a:spcPct val="120000"/>
              </a:lnSpc>
              <a:spcBef>
                <a:spcPts val="500"/>
              </a:spcBef>
              <a:spcAft>
                <a:spcPts val="0"/>
              </a:spcAft>
              <a:buSzPts val="1000"/>
              <a:buNone/>
              <a:defRPr sz="1000"/>
            </a:lvl4pPr>
            <a:lvl5pPr marL="2286000" lvl="4" indent="-228600" algn="l">
              <a:lnSpc>
                <a:spcPct val="120000"/>
              </a:lnSpc>
              <a:spcBef>
                <a:spcPts val="500"/>
              </a:spcBef>
              <a:spcAft>
                <a:spcPts val="0"/>
              </a:spcAft>
              <a:buSzPts val="1000"/>
              <a:buNone/>
              <a:defRPr sz="1000"/>
            </a:lvl5pPr>
            <a:lvl6pPr marL="2743200" lvl="5" indent="-228600" algn="l">
              <a:lnSpc>
                <a:spcPct val="120000"/>
              </a:lnSpc>
              <a:spcBef>
                <a:spcPts val="500"/>
              </a:spcBef>
              <a:spcAft>
                <a:spcPts val="0"/>
              </a:spcAft>
              <a:buSzPts val="1000"/>
              <a:buNone/>
              <a:defRPr sz="1000"/>
            </a:lvl6pPr>
            <a:lvl7pPr marL="3200400" lvl="6" indent="-228600" algn="l">
              <a:lnSpc>
                <a:spcPct val="120000"/>
              </a:lnSpc>
              <a:spcBef>
                <a:spcPts val="500"/>
              </a:spcBef>
              <a:spcAft>
                <a:spcPts val="0"/>
              </a:spcAft>
              <a:buSzPts val="1000"/>
              <a:buNone/>
              <a:defRPr sz="1000"/>
            </a:lvl7pPr>
            <a:lvl8pPr marL="3657600" lvl="7" indent="-228600" algn="l">
              <a:lnSpc>
                <a:spcPct val="120000"/>
              </a:lnSpc>
              <a:spcBef>
                <a:spcPts val="500"/>
              </a:spcBef>
              <a:spcAft>
                <a:spcPts val="0"/>
              </a:spcAft>
              <a:buSzPts val="1000"/>
              <a:buNone/>
              <a:defRPr sz="1000"/>
            </a:lvl8pPr>
            <a:lvl9pPr marL="4114800" lvl="8" indent="-228600" algn="l">
              <a:lnSpc>
                <a:spcPct val="120000"/>
              </a:lnSpc>
              <a:spcBef>
                <a:spcPts val="500"/>
              </a:spcBef>
              <a:spcAft>
                <a:spcPts val="0"/>
              </a:spcAft>
              <a:buSzPts val="1000"/>
              <a:buNone/>
              <a:defRPr sz="1000"/>
            </a:lvl9pPr>
          </a:lstStyle>
          <a:p>
            <a:endParaRPr/>
          </a:p>
        </p:txBody>
      </p:sp>
      <p:sp>
        <p:nvSpPr>
          <p:cNvPr id="78" name="Google Shape;78;p10"/>
          <p:cNvSpPr txBox="1">
            <a:spLocks noGrp="1"/>
          </p:cNvSpPr>
          <p:nvPr>
            <p:ph type="dt" idx="10"/>
          </p:nvPr>
        </p:nvSpPr>
        <p:spPr>
          <a:xfrm>
            <a:off x="1447382" y="5469856"/>
            <a:ext cx="5527351" cy="32012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0"/>
          <p:cNvSpPr txBox="1">
            <a:spLocks noGrp="1"/>
          </p:cNvSpPr>
          <p:nvPr>
            <p:ph type="ftr" idx="11"/>
          </p:nvPr>
        </p:nvSpPr>
        <p:spPr>
          <a:xfrm>
            <a:off x="1447382" y="318640"/>
            <a:ext cx="5541004" cy="32093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0"/>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cxnSp>
        <p:nvCxnSpPr>
          <p:cNvPr id="81" name="Google Shape;81;p10"/>
          <p:cNvCxnSpPr/>
          <p:nvPr/>
        </p:nvCxnSpPr>
        <p:spPr>
          <a:xfrm>
            <a:off x="1447382" y="3143605"/>
            <a:ext cx="5527351"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şlık ve Dikey Metin" type="vertTx">
  <p:cSld name="VERTICAL_TEXT">
    <p:spTree>
      <p:nvGrpSpPr>
        <p:cNvPr id="1" name="Shape 82"/>
        <p:cNvGrpSpPr/>
        <p:nvPr/>
      </p:nvGrpSpPr>
      <p:grpSpPr>
        <a:xfrm>
          <a:off x="0" y="0"/>
          <a:ext cx="0" cy="0"/>
          <a:chOff x="0" y="0"/>
          <a:chExt cx="0" cy="0"/>
        </a:xfrm>
      </p:grpSpPr>
      <p:sp>
        <p:nvSpPr>
          <p:cNvPr id="83" name="Google Shape;83;p11"/>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11"/>
          <p:cNvSpPr txBox="1">
            <a:spLocks noGrp="1"/>
          </p:cNvSpPr>
          <p:nvPr>
            <p:ph type="body" idx="1"/>
          </p:nvPr>
        </p:nvSpPr>
        <p:spPr>
          <a:xfrm rot="5400000">
            <a:off x="4527910" y="-1060599"/>
            <a:ext cx="3450613" cy="9603275"/>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85" name="Google Shape;85;p11"/>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1"/>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1"/>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cxnSp>
        <p:nvCxnSpPr>
          <p:cNvPr id="88" name="Google Shape;88;p11"/>
          <p:cNvCxnSpPr/>
          <p:nvPr/>
        </p:nvCxnSpPr>
        <p:spPr>
          <a:xfrm>
            <a:off x="1453896" y="1847088"/>
            <a:ext cx="9607522" cy="0"/>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Dikey Başlık ve Metin" type="vertTitleAndTx">
  <p:cSld name="VERTICAL_TITLE_AND_VERTICAL_TEXT">
    <p:spTree>
      <p:nvGrpSpPr>
        <p:cNvPr id="1" name="Shape 89"/>
        <p:cNvGrpSpPr/>
        <p:nvPr/>
      </p:nvGrpSpPr>
      <p:grpSpPr>
        <a:xfrm>
          <a:off x="0" y="0"/>
          <a:ext cx="0" cy="0"/>
          <a:chOff x="0" y="0"/>
          <a:chExt cx="0" cy="0"/>
        </a:xfrm>
      </p:grpSpPr>
      <p:sp>
        <p:nvSpPr>
          <p:cNvPr id="90" name="Google Shape;90;p12"/>
          <p:cNvSpPr txBox="1">
            <a:spLocks noGrp="1"/>
          </p:cNvSpPr>
          <p:nvPr>
            <p:ph type="title"/>
          </p:nvPr>
        </p:nvSpPr>
        <p:spPr>
          <a:xfrm rot="5400000">
            <a:off x="7917038" y="2321047"/>
            <a:ext cx="4659889" cy="1615742"/>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32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12"/>
          <p:cNvSpPr txBox="1">
            <a:spLocks noGrp="1"/>
          </p:cNvSpPr>
          <p:nvPr>
            <p:ph type="body" idx="1"/>
          </p:nvPr>
        </p:nvSpPr>
        <p:spPr>
          <a:xfrm rot="5400000">
            <a:off x="3029143" y="-785498"/>
            <a:ext cx="4659889" cy="7828830"/>
          </a:xfrm>
          <a:prstGeom prst="rect">
            <a:avLst/>
          </a:prstGeom>
          <a:noFill/>
          <a:ln>
            <a:noFill/>
          </a:ln>
        </p:spPr>
        <p:txBody>
          <a:bodyPr spcFirstLastPara="1" wrap="square" lIns="91425" tIns="45700" rIns="91425" bIns="45700" anchor="t" anchorCtr="0">
            <a:normAutofit/>
          </a:bodyPr>
          <a:lstStyle>
            <a:lvl1pPr marL="457200" lvl="0" indent="-342900" algn="l">
              <a:lnSpc>
                <a:spcPct val="120000"/>
              </a:lnSpc>
              <a:spcBef>
                <a:spcPts val="1000"/>
              </a:spcBef>
              <a:spcAft>
                <a:spcPts val="0"/>
              </a:spcAft>
              <a:buSzPts val="1800"/>
              <a:buChar char="•"/>
              <a:defRPr/>
            </a:lvl1pPr>
            <a:lvl2pPr marL="914400" lvl="1" indent="-342900" algn="l">
              <a:lnSpc>
                <a:spcPct val="120000"/>
              </a:lnSpc>
              <a:spcBef>
                <a:spcPts val="500"/>
              </a:spcBef>
              <a:spcAft>
                <a:spcPts val="0"/>
              </a:spcAft>
              <a:buSzPts val="1800"/>
              <a:buChar char="•"/>
              <a:defRPr/>
            </a:lvl2pPr>
            <a:lvl3pPr marL="1371600" lvl="2" indent="-342900" algn="l">
              <a:lnSpc>
                <a:spcPct val="120000"/>
              </a:lnSpc>
              <a:spcBef>
                <a:spcPts val="500"/>
              </a:spcBef>
              <a:spcAft>
                <a:spcPts val="0"/>
              </a:spcAft>
              <a:buSzPts val="1800"/>
              <a:buChar char="•"/>
              <a:defRPr/>
            </a:lvl3pPr>
            <a:lvl4pPr marL="1828800" lvl="3" indent="-342900" algn="l">
              <a:lnSpc>
                <a:spcPct val="120000"/>
              </a:lnSpc>
              <a:spcBef>
                <a:spcPts val="500"/>
              </a:spcBef>
              <a:spcAft>
                <a:spcPts val="0"/>
              </a:spcAft>
              <a:buSzPts val="1800"/>
              <a:buChar char="•"/>
              <a:defRPr/>
            </a:lvl4pPr>
            <a:lvl5pPr marL="2286000" lvl="4" indent="-342900" algn="l">
              <a:lnSpc>
                <a:spcPct val="120000"/>
              </a:lnSpc>
              <a:spcBef>
                <a:spcPts val="500"/>
              </a:spcBef>
              <a:spcAft>
                <a:spcPts val="0"/>
              </a:spcAft>
              <a:buSzPts val="1800"/>
              <a:buChar char="•"/>
              <a:defRPr/>
            </a:lvl5pPr>
            <a:lvl6pPr marL="2743200" lvl="5" indent="-342900" algn="l">
              <a:lnSpc>
                <a:spcPct val="120000"/>
              </a:lnSpc>
              <a:spcBef>
                <a:spcPts val="500"/>
              </a:spcBef>
              <a:spcAft>
                <a:spcPts val="0"/>
              </a:spcAft>
              <a:buSzPts val="1800"/>
              <a:buChar char="•"/>
              <a:defRPr/>
            </a:lvl6pPr>
            <a:lvl7pPr marL="3200400" lvl="6" indent="-342900" algn="l">
              <a:lnSpc>
                <a:spcPct val="120000"/>
              </a:lnSpc>
              <a:spcBef>
                <a:spcPts val="500"/>
              </a:spcBef>
              <a:spcAft>
                <a:spcPts val="0"/>
              </a:spcAft>
              <a:buSzPts val="1800"/>
              <a:buChar char="•"/>
              <a:defRPr/>
            </a:lvl7pPr>
            <a:lvl8pPr marL="3657600" lvl="7" indent="-342900" algn="l">
              <a:lnSpc>
                <a:spcPct val="120000"/>
              </a:lnSpc>
              <a:spcBef>
                <a:spcPts val="500"/>
              </a:spcBef>
              <a:spcAft>
                <a:spcPts val="0"/>
              </a:spcAft>
              <a:buSzPts val="1800"/>
              <a:buChar char="•"/>
              <a:defRPr/>
            </a:lvl8pPr>
            <a:lvl9pPr marL="4114800" lvl="8" indent="-342900" algn="l">
              <a:lnSpc>
                <a:spcPct val="120000"/>
              </a:lnSpc>
              <a:spcBef>
                <a:spcPts val="500"/>
              </a:spcBef>
              <a:spcAft>
                <a:spcPts val="0"/>
              </a:spcAft>
              <a:buSzPts val="1800"/>
              <a:buChar char="•"/>
              <a:defRPr/>
            </a:lvl9pPr>
          </a:lstStyle>
          <a:p>
            <a:endParaRPr/>
          </a:p>
        </p:txBody>
      </p:sp>
      <p:sp>
        <p:nvSpPr>
          <p:cNvPr id="92" name="Google Shape;92;p12"/>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2"/>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2"/>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t>‹#›</a:t>
            </a:fld>
            <a:endParaRPr/>
          </a:p>
        </p:txBody>
      </p:sp>
      <p:cxnSp>
        <p:nvCxnSpPr>
          <p:cNvPr id="95" name="Google Shape;95;p12"/>
          <p:cNvCxnSpPr/>
          <p:nvPr/>
        </p:nvCxnSpPr>
        <p:spPr>
          <a:xfrm>
            <a:off x="9439111" y="798973"/>
            <a:ext cx="0" cy="4659889"/>
          </a:xfrm>
          <a:prstGeom prst="straightConnector1">
            <a:avLst/>
          </a:prstGeom>
          <a:noFill/>
          <a:ln w="31750" cap="flat" cmpd="sng">
            <a:solidFill>
              <a:schemeClr val="accent1"/>
            </a:solidFill>
            <a:prstDash val="solid"/>
            <a:round/>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bg>
      <p:bgPr>
        <a:blipFill>
          <a:blip r:embed="rId2">
            <a:alphaModFix/>
          </a:blip>
          <a:stretch>
            <a:fillRect/>
          </a:stretch>
        </a:blipFill>
        <a:effectLst/>
      </p:bgPr>
    </p:bg>
    <p:spTree>
      <p:nvGrpSpPr>
        <p:cNvPr id="1" name="Shape 9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BE9E6"/>
            </a:gs>
            <a:gs pos="100000">
              <a:srgbClr val="C9C5C0"/>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p:nvPr/>
        </p:nvSpPr>
        <p:spPr>
          <a:xfrm>
            <a:off x="0" y="2019476"/>
            <a:ext cx="12192000" cy="4105941"/>
          </a:xfrm>
          <a:prstGeom prst="rect">
            <a:avLst/>
          </a:prstGeom>
          <a:gradFill>
            <a:gsLst>
              <a:gs pos="0">
                <a:srgbClr val="DFDBD5">
                  <a:alpha val="0"/>
                </a:srgbClr>
              </a:gs>
              <a:gs pos="100000">
                <a:schemeClr val="lt2"/>
              </a:gs>
            </a:gsLst>
            <a:lin ang="54000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 name="Google Shape;7;p1"/>
          <p:cNvPicPr preferRelativeResize="0"/>
          <p:nvPr/>
        </p:nvPicPr>
        <p:blipFill rotWithShape="1">
          <a:blip r:embed="rId10">
            <a:alphaModFix/>
          </a:blip>
          <a:srcRect t="1538" b="-1538"/>
          <a:stretch/>
        </p:blipFill>
        <p:spPr>
          <a:xfrm>
            <a:off x="0" y="6126480"/>
            <a:ext cx="12192000" cy="742950"/>
          </a:xfrm>
          <a:prstGeom prst="rect">
            <a:avLst/>
          </a:prstGeom>
          <a:noFill/>
          <a:ln>
            <a:noFill/>
          </a:ln>
        </p:spPr>
      </p:pic>
      <p:sp>
        <p:nvSpPr>
          <p:cNvPr id="8" name="Google Shape;8;p1"/>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0"/>
              </a:spcBef>
              <a:spcAft>
                <a:spcPts val="0"/>
              </a:spcAft>
              <a:buClr>
                <a:schemeClr val="dk1"/>
              </a:buClr>
              <a:buSzPts val="3200"/>
              <a:buFont typeface="Gill Sans"/>
              <a:buNone/>
              <a:defRPr sz="3200" b="0" i="0" u="none" strike="noStrike" cap="non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1"/>
          <p:cNvSpPr txBox="1">
            <a:spLocks noGrp="1"/>
          </p:cNvSpPr>
          <p:nvPr>
            <p:ph type="body" idx="1"/>
          </p:nvPr>
        </p:nvSpPr>
        <p:spPr>
          <a:xfrm>
            <a:off x="1451579" y="2015732"/>
            <a:ext cx="9603275" cy="3450613"/>
          </a:xfrm>
          <a:prstGeom prst="rect">
            <a:avLst/>
          </a:prstGeom>
          <a:noFill/>
          <a:ln>
            <a:noFill/>
          </a:ln>
        </p:spPr>
        <p:txBody>
          <a:bodyPr spcFirstLastPara="1" wrap="square" lIns="91425" tIns="45700" rIns="91425" bIns="45700" anchor="t" anchorCtr="0">
            <a:normAutofit/>
          </a:bodyPr>
          <a:lstStyle>
            <a:lvl1pPr marL="457200" marR="0" lvl="0" indent="-355600" algn="l" rtl="0">
              <a:lnSpc>
                <a:spcPct val="120000"/>
              </a:lnSpc>
              <a:spcBef>
                <a:spcPts val="1000"/>
              </a:spcBef>
              <a:spcAft>
                <a:spcPts val="0"/>
              </a:spcAft>
              <a:buClr>
                <a:schemeClr val="accent1"/>
              </a:buClr>
              <a:buSzPts val="2000"/>
              <a:buFont typeface="Arial"/>
              <a:buChar char="•"/>
              <a:defRPr sz="2000" b="0" i="0" u="none" strike="noStrike" cap="none">
                <a:solidFill>
                  <a:schemeClr val="dk1"/>
                </a:solidFill>
                <a:latin typeface="Gill Sans"/>
                <a:ea typeface="Gill Sans"/>
                <a:cs typeface="Gill Sans"/>
                <a:sym typeface="Gill Sans"/>
              </a:defRPr>
            </a:lvl1pPr>
            <a:lvl2pPr marL="914400" marR="0" lvl="1" indent="-342900" algn="l" rtl="0">
              <a:lnSpc>
                <a:spcPct val="120000"/>
              </a:lnSpc>
              <a:spcBef>
                <a:spcPts val="500"/>
              </a:spcBef>
              <a:spcAft>
                <a:spcPts val="0"/>
              </a:spcAft>
              <a:buClr>
                <a:schemeClr val="accent1"/>
              </a:buClr>
              <a:buSzPts val="1800"/>
              <a:buFont typeface="Arial"/>
              <a:buChar char="•"/>
              <a:defRPr sz="1800" b="0" i="0" u="none" strike="noStrike" cap="none">
                <a:solidFill>
                  <a:schemeClr val="dk1"/>
                </a:solidFill>
                <a:latin typeface="Gill Sans"/>
                <a:ea typeface="Gill Sans"/>
                <a:cs typeface="Gill Sans"/>
                <a:sym typeface="Gill Sans"/>
              </a:defRPr>
            </a:lvl2pPr>
            <a:lvl3pPr marL="1371600" marR="0" lvl="2" indent="-330200" algn="l" rtl="0">
              <a:lnSpc>
                <a:spcPct val="120000"/>
              </a:lnSpc>
              <a:spcBef>
                <a:spcPts val="500"/>
              </a:spcBef>
              <a:spcAft>
                <a:spcPts val="0"/>
              </a:spcAft>
              <a:buClr>
                <a:schemeClr val="accent1"/>
              </a:buClr>
              <a:buSzPts val="1600"/>
              <a:buFont typeface="Arial"/>
              <a:buChar char="•"/>
              <a:defRPr sz="1600" b="0" i="0" u="none" strike="noStrike" cap="none">
                <a:solidFill>
                  <a:schemeClr val="dk1"/>
                </a:solidFill>
                <a:latin typeface="Gill Sans"/>
                <a:ea typeface="Gill Sans"/>
                <a:cs typeface="Gill Sans"/>
                <a:sym typeface="Gill Sans"/>
              </a:defRPr>
            </a:lvl3pPr>
            <a:lvl4pPr marL="1828800" marR="0" lvl="3" indent="-317500" algn="l" rtl="0">
              <a:lnSpc>
                <a:spcPct val="120000"/>
              </a:lnSpc>
              <a:spcBef>
                <a:spcPts val="500"/>
              </a:spcBef>
              <a:spcAft>
                <a:spcPts val="0"/>
              </a:spcAft>
              <a:buClr>
                <a:schemeClr val="accent1"/>
              </a:buClr>
              <a:buSzPts val="1400"/>
              <a:buFont typeface="Arial"/>
              <a:buChar char="•"/>
              <a:defRPr sz="1400" b="0" i="0" u="none" strike="noStrike" cap="none">
                <a:solidFill>
                  <a:schemeClr val="dk1"/>
                </a:solidFill>
                <a:latin typeface="Gill Sans"/>
                <a:ea typeface="Gill Sans"/>
                <a:cs typeface="Gill Sans"/>
                <a:sym typeface="Gill Sans"/>
              </a:defRPr>
            </a:lvl4pPr>
            <a:lvl5pPr marL="2286000" marR="0" lvl="4"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5pPr>
            <a:lvl6pPr marL="2743200" marR="0" lvl="5"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6pPr>
            <a:lvl7pPr marL="3200400" marR="0" lvl="6"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7pPr>
            <a:lvl8pPr marL="3657600" marR="0" lvl="7"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8pPr>
            <a:lvl9pPr marL="4114800" marR="0" lvl="8" indent="-304800" algn="l" rtl="0">
              <a:lnSpc>
                <a:spcPct val="120000"/>
              </a:lnSpc>
              <a:spcBef>
                <a:spcPts val="500"/>
              </a:spcBef>
              <a:spcAft>
                <a:spcPts val="0"/>
              </a:spcAft>
              <a:buClr>
                <a:schemeClr val="accent1"/>
              </a:buClr>
              <a:buSzPts val="1200"/>
              <a:buFont typeface="Arial"/>
              <a:buChar char="•"/>
              <a:defRPr sz="1200" b="0" i="0" u="none" strike="noStrike" cap="none">
                <a:solidFill>
                  <a:schemeClr val="dk1"/>
                </a:solidFill>
                <a:latin typeface="Gill Sans"/>
                <a:ea typeface="Gill Sans"/>
                <a:cs typeface="Gill Sans"/>
                <a:sym typeface="Gill Sans"/>
              </a:defRPr>
            </a:lvl9pPr>
          </a:lstStyle>
          <a:p>
            <a:endParaRPr/>
          </a:p>
        </p:txBody>
      </p:sp>
      <p:sp>
        <p:nvSpPr>
          <p:cNvPr id="10" name="Google Shape;10;p1"/>
          <p:cNvSpPr txBox="1">
            <a:spLocks noGrp="1"/>
          </p:cNvSpPr>
          <p:nvPr>
            <p:ph type="dt" idx="10"/>
          </p:nvPr>
        </p:nvSpPr>
        <p:spPr>
          <a:xfrm>
            <a:off x="7554138" y="330370"/>
            <a:ext cx="3500715" cy="309201"/>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0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1" name="Google Shape;11;p1"/>
          <p:cNvSpPr txBox="1">
            <a:spLocks noGrp="1"/>
          </p:cNvSpPr>
          <p:nvPr>
            <p:ph type="ftr" idx="11"/>
          </p:nvPr>
        </p:nvSpPr>
        <p:spPr>
          <a:xfrm>
            <a:off x="1451579" y="329307"/>
            <a:ext cx="5938836" cy="30920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00" b="0" i="0" u="none" strike="noStrike" cap="none">
                <a:solidFill>
                  <a:srgbClr val="888888"/>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2" name="Google Shape;12;p1"/>
          <p:cNvSpPr txBox="1">
            <a:spLocks noGrp="1"/>
          </p:cNvSpPr>
          <p:nvPr>
            <p:ph type="sldNum" idx="12"/>
          </p:nvPr>
        </p:nvSpPr>
        <p:spPr>
          <a:xfrm>
            <a:off x="480060" y="798973"/>
            <a:ext cx="811019" cy="503578"/>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2800" b="0" i="0" u="none" strike="noStrike" cap="none">
                <a:solidFill>
                  <a:schemeClr val="accent1"/>
                </a:solidFill>
                <a:latin typeface="Gill Sans"/>
                <a:ea typeface="Gill Sans"/>
                <a:cs typeface="Gill Sans"/>
                <a:sym typeface="Gill Sans"/>
              </a:defRPr>
            </a:lvl1pPr>
            <a:lvl2pPr marL="0" marR="0" lvl="1" indent="0" algn="r" rtl="0">
              <a:spcBef>
                <a:spcPts val="0"/>
              </a:spcBef>
              <a:buNone/>
              <a:defRPr sz="2800" b="0" i="0" u="none" strike="noStrike" cap="none">
                <a:solidFill>
                  <a:schemeClr val="accent1"/>
                </a:solidFill>
                <a:latin typeface="Gill Sans"/>
                <a:ea typeface="Gill Sans"/>
                <a:cs typeface="Gill Sans"/>
                <a:sym typeface="Gill Sans"/>
              </a:defRPr>
            </a:lvl2pPr>
            <a:lvl3pPr marL="0" marR="0" lvl="2" indent="0" algn="r" rtl="0">
              <a:spcBef>
                <a:spcPts val="0"/>
              </a:spcBef>
              <a:buNone/>
              <a:defRPr sz="2800" b="0" i="0" u="none" strike="noStrike" cap="none">
                <a:solidFill>
                  <a:schemeClr val="accent1"/>
                </a:solidFill>
                <a:latin typeface="Gill Sans"/>
                <a:ea typeface="Gill Sans"/>
                <a:cs typeface="Gill Sans"/>
                <a:sym typeface="Gill Sans"/>
              </a:defRPr>
            </a:lvl3pPr>
            <a:lvl4pPr marL="0" marR="0" lvl="3" indent="0" algn="r" rtl="0">
              <a:spcBef>
                <a:spcPts val="0"/>
              </a:spcBef>
              <a:buNone/>
              <a:defRPr sz="2800" b="0" i="0" u="none" strike="noStrike" cap="none">
                <a:solidFill>
                  <a:schemeClr val="accent1"/>
                </a:solidFill>
                <a:latin typeface="Gill Sans"/>
                <a:ea typeface="Gill Sans"/>
                <a:cs typeface="Gill Sans"/>
                <a:sym typeface="Gill Sans"/>
              </a:defRPr>
            </a:lvl4pPr>
            <a:lvl5pPr marL="0" marR="0" lvl="4" indent="0" algn="r" rtl="0">
              <a:spcBef>
                <a:spcPts val="0"/>
              </a:spcBef>
              <a:buNone/>
              <a:defRPr sz="2800" b="0" i="0" u="none" strike="noStrike" cap="none">
                <a:solidFill>
                  <a:schemeClr val="accent1"/>
                </a:solidFill>
                <a:latin typeface="Gill Sans"/>
                <a:ea typeface="Gill Sans"/>
                <a:cs typeface="Gill Sans"/>
                <a:sym typeface="Gill Sans"/>
              </a:defRPr>
            </a:lvl5pPr>
            <a:lvl6pPr marL="0" marR="0" lvl="5" indent="0" algn="r" rtl="0">
              <a:spcBef>
                <a:spcPts val="0"/>
              </a:spcBef>
              <a:buNone/>
              <a:defRPr sz="2800" b="0" i="0" u="none" strike="noStrike" cap="none">
                <a:solidFill>
                  <a:schemeClr val="accent1"/>
                </a:solidFill>
                <a:latin typeface="Gill Sans"/>
                <a:ea typeface="Gill Sans"/>
                <a:cs typeface="Gill Sans"/>
                <a:sym typeface="Gill Sans"/>
              </a:defRPr>
            </a:lvl6pPr>
            <a:lvl7pPr marL="0" marR="0" lvl="6" indent="0" algn="r" rtl="0">
              <a:spcBef>
                <a:spcPts val="0"/>
              </a:spcBef>
              <a:buNone/>
              <a:defRPr sz="2800" b="0" i="0" u="none" strike="noStrike" cap="none">
                <a:solidFill>
                  <a:schemeClr val="accent1"/>
                </a:solidFill>
                <a:latin typeface="Gill Sans"/>
                <a:ea typeface="Gill Sans"/>
                <a:cs typeface="Gill Sans"/>
                <a:sym typeface="Gill Sans"/>
              </a:defRPr>
            </a:lvl7pPr>
            <a:lvl8pPr marL="0" marR="0" lvl="7" indent="0" algn="r" rtl="0">
              <a:spcBef>
                <a:spcPts val="0"/>
              </a:spcBef>
              <a:buNone/>
              <a:defRPr sz="2800" b="0" i="0" u="none" strike="noStrike" cap="none">
                <a:solidFill>
                  <a:schemeClr val="accent1"/>
                </a:solidFill>
                <a:latin typeface="Gill Sans"/>
                <a:ea typeface="Gill Sans"/>
                <a:cs typeface="Gill Sans"/>
                <a:sym typeface="Gill Sans"/>
              </a:defRPr>
            </a:lvl8pPr>
            <a:lvl9pPr marL="0" marR="0" lvl="8" indent="0" algn="r" rtl="0">
              <a:spcBef>
                <a:spcPts val="0"/>
              </a:spcBef>
              <a:buNone/>
              <a:defRPr sz="2800" b="0" i="0" u="none" strike="noStrike" cap="none">
                <a:solidFill>
                  <a:schemeClr val="accent1"/>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tr-TR"/>
              <a:t>‹#›</a:t>
            </a:fld>
            <a:endParaRPr/>
          </a:p>
        </p:txBody>
      </p:sp>
      <p:cxnSp>
        <p:nvCxnSpPr>
          <p:cNvPr id="13" name="Google Shape;13;p1"/>
          <p:cNvCxnSpPr/>
          <p:nvPr/>
        </p:nvCxnSpPr>
        <p:spPr>
          <a:xfrm>
            <a:off x="0" y="6128413"/>
            <a:ext cx="12192000" cy="0"/>
          </a:xfrm>
          <a:prstGeom prst="straightConnector1">
            <a:avLst/>
          </a:prstGeom>
          <a:noFill/>
          <a:ln w="12700" cap="flat" cmpd="sng">
            <a:solidFill>
              <a:srgbClr val="000001">
                <a:alpha val="20000"/>
              </a:srgbClr>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expera.com.tr/ictihat/kisisel-verileri-koruma-kurumu/karar-no-2018-10-t-31-1-2018"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www.lexpera.com.tr/mevzuat/kanunlar/kisisel-verilerin-korunmasi-kanunu-6698/madde-11"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kvkk.gov.tr/Icerik/6798/2020-560"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8E512FA-2A10-766D-B310-6F60B668657C}"/>
              </a:ext>
            </a:extLst>
          </p:cNvPr>
          <p:cNvSpPr txBox="1"/>
          <p:nvPr/>
        </p:nvSpPr>
        <p:spPr>
          <a:xfrm>
            <a:off x="1269507" y="390618"/>
            <a:ext cx="9783192" cy="830997"/>
          </a:xfrm>
          <a:prstGeom prst="rect">
            <a:avLst/>
          </a:prstGeom>
          <a:noFill/>
        </p:spPr>
        <p:txBody>
          <a:bodyPr wrap="square">
            <a:spAutoFit/>
          </a:bodyPr>
          <a:lstStyle/>
          <a:p>
            <a:pPr marL="0" indent="0" algn="just">
              <a:buNone/>
            </a:pPr>
            <a:r>
              <a:rPr lang="tr-TR" sz="2400" b="1" dirty="0">
                <a:solidFill>
                  <a:schemeClr val="accent1"/>
                </a:solidFill>
                <a:ea typeface="Calibri" panose="020F0502020204030204" pitchFamily="34" charset="0"/>
                <a:cs typeface="Open Sans" panose="020B0606030504020204" pitchFamily="34" charset="0"/>
              </a:rPr>
              <a:t>		 ARABULUCULUK SÜREÇLERİNDE </a:t>
            </a:r>
          </a:p>
          <a:p>
            <a:pPr marL="0" indent="0" algn="just">
              <a:buNone/>
            </a:pPr>
            <a:r>
              <a:rPr lang="tr-TR" sz="2400" b="1" dirty="0">
                <a:solidFill>
                  <a:schemeClr val="accent1"/>
                </a:solidFill>
                <a:ea typeface="Calibri" panose="020F0502020204030204" pitchFamily="34" charset="0"/>
                <a:cs typeface="Open Sans" panose="020B0606030504020204" pitchFamily="34" charset="0"/>
              </a:rPr>
              <a:t>		 KİŞİSEL VERİLERİN KORUNMASI</a:t>
            </a:r>
          </a:p>
        </p:txBody>
      </p:sp>
      <p:pic>
        <p:nvPicPr>
          <p:cNvPr id="1026" name="Picture 2" descr="Kişisel Verilerin İşlenmesi - Nitelikli Veri">
            <a:extLst>
              <a:ext uri="{FF2B5EF4-FFF2-40B4-BE49-F238E27FC236}">
                <a16:creationId xmlns:a16="http://schemas.microsoft.com/office/drawing/2014/main" id="{9D3B89B6-BAF0-1D93-362A-5A8FA0005D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687" y="1731146"/>
            <a:ext cx="10262587" cy="3764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605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140"/>
        <p:cNvGrpSpPr/>
        <p:nvPr/>
      </p:nvGrpSpPr>
      <p:grpSpPr>
        <a:xfrm>
          <a:off x="0" y="0"/>
          <a:ext cx="0" cy="0"/>
          <a:chOff x="0" y="0"/>
          <a:chExt cx="0" cy="0"/>
        </a:xfrm>
      </p:grpSpPr>
      <p:sp>
        <p:nvSpPr>
          <p:cNvPr id="141" name="Google Shape;141;p20"/>
          <p:cNvSpPr txBox="1"/>
          <p:nvPr/>
        </p:nvSpPr>
        <p:spPr>
          <a:xfrm>
            <a:off x="915276" y="393109"/>
            <a:ext cx="11276724" cy="523180"/>
          </a:xfrm>
          <a:prstGeom prst="rect">
            <a:avLst/>
          </a:prstGeom>
          <a:noFill/>
          <a:ln>
            <a:noFill/>
          </a:ln>
        </p:spPr>
        <p:txBody>
          <a:bodyPr spcFirstLastPara="1" wrap="square" lIns="121900" tIns="121900" rIns="121900" bIns="121900" anchor="t" anchorCtr="0">
            <a:spAutoFit/>
          </a:bodyPr>
          <a:lstStyle/>
          <a:p>
            <a:pPr marL="0" lvl="0" indent="0" algn="l" rtl="0">
              <a:spcBef>
                <a:spcPts val="0"/>
              </a:spcBef>
              <a:spcAft>
                <a:spcPts val="0"/>
              </a:spcAft>
              <a:buNone/>
            </a:pPr>
            <a:r>
              <a:rPr lang="tr-TR" sz="1800" b="1" dirty="0">
                <a:solidFill>
                  <a:srgbClr val="C00000"/>
                </a:solidFill>
                <a:latin typeface="Gill Sans" panose="020B0604020202020204" charset="0"/>
                <a:ea typeface="Lato"/>
                <a:cs typeface="Lato"/>
                <a:sym typeface="Lato"/>
              </a:rPr>
              <a:t>ARABULUCULARI İLGİLENDİREN KVKK’DAN KAYNAKLI YÜKÜMLÜLÜKLER</a:t>
            </a:r>
          </a:p>
        </p:txBody>
      </p:sp>
      <p:sp>
        <p:nvSpPr>
          <p:cNvPr id="142" name="Google Shape;142;p20"/>
          <p:cNvSpPr txBox="1"/>
          <p:nvPr/>
        </p:nvSpPr>
        <p:spPr>
          <a:xfrm>
            <a:off x="231000" y="1001000"/>
            <a:ext cx="11730000" cy="3916416"/>
          </a:xfrm>
          <a:prstGeom prst="rect">
            <a:avLst/>
          </a:prstGeom>
          <a:noFill/>
          <a:ln>
            <a:noFill/>
          </a:ln>
        </p:spPr>
        <p:txBody>
          <a:bodyPr spcFirstLastPara="1" wrap="square" lIns="121900" tIns="121900" rIns="121900" bIns="121900" anchor="t" anchorCtr="0">
            <a:spAutoFit/>
          </a:bodyPr>
          <a:lstStyle/>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Kişisel Veri İşleme ilkelerine Uyma (KVKK 4)</a:t>
            </a:r>
            <a:endParaRPr sz="1600" dirty="0">
              <a:solidFill>
                <a:schemeClr val="dk1"/>
              </a:solidFill>
              <a:latin typeface="Gill Sans" panose="020B0604020202020204" charset="0"/>
              <a:ea typeface="Lato"/>
              <a:cs typeface="Lato"/>
              <a:sym typeface="Lato"/>
            </a:endParaRPr>
          </a:p>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Aydınlatma Yükümlülüğü (KVKK 10)</a:t>
            </a:r>
            <a:endParaRPr sz="1600" dirty="0">
              <a:solidFill>
                <a:schemeClr val="dk1"/>
              </a:solidFill>
              <a:latin typeface="Gill Sans" panose="020B0604020202020204" charset="0"/>
              <a:ea typeface="Lato"/>
              <a:cs typeface="Lato"/>
              <a:sym typeface="Lato"/>
            </a:endParaRPr>
          </a:p>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Gerekli Veri İşleme Faaliyetlerinde Açık Rıza Alma (KVKK 5,6,8,9)</a:t>
            </a:r>
            <a:endParaRPr sz="1600" dirty="0">
              <a:solidFill>
                <a:schemeClr val="dk1"/>
              </a:solidFill>
              <a:latin typeface="Gill Sans" panose="020B0604020202020204" charset="0"/>
              <a:ea typeface="Lato"/>
              <a:cs typeface="Lato"/>
              <a:sym typeface="Lato"/>
            </a:endParaRPr>
          </a:p>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Silme, Yok Etme, Anonimleştirme (KVKK 7)</a:t>
            </a:r>
            <a:endParaRPr sz="1600" dirty="0">
              <a:solidFill>
                <a:schemeClr val="dk1"/>
              </a:solidFill>
              <a:latin typeface="Gill Sans" panose="020B0604020202020204" charset="0"/>
              <a:ea typeface="Lato"/>
              <a:cs typeface="Lato"/>
              <a:sym typeface="Lato"/>
            </a:endParaRPr>
          </a:p>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Teknik ve İdari Tedbirleri Alma (KVKK 12)</a:t>
            </a:r>
            <a:endParaRPr sz="1600" dirty="0">
              <a:solidFill>
                <a:schemeClr val="dk1"/>
              </a:solidFill>
              <a:latin typeface="Gill Sans" panose="020B0604020202020204" charset="0"/>
              <a:ea typeface="Lato"/>
              <a:cs typeface="Lato"/>
              <a:sym typeface="Lato"/>
            </a:endParaRPr>
          </a:p>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Özel Nitelikli Veri İşleme İçin Gerekli Önlemleri Alma (KVKK 6/4)</a:t>
            </a:r>
            <a:endParaRPr sz="1600" dirty="0">
              <a:solidFill>
                <a:schemeClr val="dk1"/>
              </a:solidFill>
              <a:latin typeface="Gill Sans" panose="020B0604020202020204" charset="0"/>
              <a:ea typeface="Lato"/>
              <a:cs typeface="Lato"/>
              <a:sym typeface="Lato"/>
            </a:endParaRPr>
          </a:p>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Veri İhlallerini Bildirme (KVKK 12/5)</a:t>
            </a:r>
            <a:endParaRPr sz="1600" dirty="0">
              <a:solidFill>
                <a:schemeClr val="dk1"/>
              </a:solidFill>
              <a:latin typeface="Gill Sans" panose="020B0604020202020204" charset="0"/>
              <a:ea typeface="Lato"/>
              <a:cs typeface="Lato"/>
              <a:sym typeface="Lato"/>
            </a:endParaRPr>
          </a:p>
          <a:p>
            <a:pPr marL="609600" lvl="0" indent="-450850" algn="just" rtl="0">
              <a:lnSpc>
                <a:spcPct val="150000"/>
              </a:lnSpc>
              <a:spcBef>
                <a:spcPts val="0"/>
              </a:spcBef>
              <a:spcAft>
                <a:spcPts val="0"/>
              </a:spcAft>
              <a:buClr>
                <a:schemeClr val="dk1"/>
              </a:buClr>
              <a:buSzPts val="2300"/>
              <a:buFont typeface="Lato"/>
              <a:buChar char="●"/>
            </a:pPr>
            <a:r>
              <a:rPr lang="tr-TR" sz="1600" dirty="0">
                <a:solidFill>
                  <a:schemeClr val="dk1"/>
                </a:solidFill>
                <a:latin typeface="Gill Sans" panose="020B0604020202020204" charset="0"/>
                <a:ea typeface="Lato"/>
                <a:cs typeface="Lato"/>
                <a:sym typeface="Lato"/>
              </a:rPr>
              <a:t>İlgili Kişinin Başvurularına Cevap Verme (KVKK 11)</a:t>
            </a:r>
            <a:endParaRPr sz="1600" dirty="0">
              <a:solidFill>
                <a:schemeClr val="dk1"/>
              </a:solidFill>
              <a:latin typeface="Gill Sans" panose="020B0604020202020204" charset="0"/>
              <a:ea typeface="Lato"/>
              <a:cs typeface="Lato"/>
              <a:sym typeface="Lato"/>
            </a:endParaRPr>
          </a:p>
          <a:p>
            <a:pPr marL="0" lvl="0" indent="0" algn="l" rtl="0">
              <a:lnSpc>
                <a:spcPct val="150000"/>
              </a:lnSpc>
              <a:spcBef>
                <a:spcPts val="0"/>
              </a:spcBef>
              <a:spcAft>
                <a:spcPts val="0"/>
              </a:spcAft>
              <a:buNone/>
            </a:pPr>
            <a:endParaRPr sz="2300" b="1" dirty="0">
              <a:solidFill>
                <a:schemeClr val="dk1"/>
              </a:solidFill>
              <a:latin typeface="Lato"/>
              <a:ea typeface="Lato"/>
              <a:cs typeface="Lato"/>
              <a:sym typeface="Lato"/>
            </a:endParaRPr>
          </a:p>
          <a:p>
            <a:pPr marL="0" lvl="0" indent="0" algn="l" rtl="0">
              <a:spcBef>
                <a:spcPts val="0"/>
              </a:spcBef>
              <a:spcAft>
                <a:spcPts val="0"/>
              </a:spcAft>
              <a:buNone/>
            </a:pPr>
            <a:endParaRPr sz="1200" dirty="0">
              <a:solidFill>
                <a:schemeClr val="dk1"/>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194"/>
        <p:cNvGrpSpPr/>
        <p:nvPr/>
      </p:nvGrpSpPr>
      <p:grpSpPr>
        <a:xfrm>
          <a:off x="0" y="0"/>
          <a:ext cx="0" cy="0"/>
          <a:chOff x="0" y="0"/>
          <a:chExt cx="0" cy="0"/>
        </a:xfrm>
      </p:grpSpPr>
      <p:sp>
        <p:nvSpPr>
          <p:cNvPr id="195" name="Google Shape;195;p29"/>
          <p:cNvSpPr txBox="1">
            <a:spLocks noGrp="1"/>
          </p:cNvSpPr>
          <p:nvPr>
            <p:ph type="title"/>
          </p:nvPr>
        </p:nvSpPr>
        <p:spPr>
          <a:xfrm>
            <a:off x="1444671" y="798973"/>
            <a:ext cx="3273099" cy="1147273"/>
          </a:xfrm>
          <a:prstGeom prst="rect">
            <a:avLst/>
          </a:prstGeom>
          <a:noFill/>
          <a:ln>
            <a:noFill/>
          </a:ln>
        </p:spPr>
        <p:txBody>
          <a:bodyPr spcFirstLastPara="1" wrap="square" lIns="91425" tIns="45700" rIns="91425" bIns="45700" anchor="b" anchorCtr="0">
            <a:normAutofit/>
          </a:bodyPr>
          <a:lstStyle/>
          <a:p>
            <a:pPr marL="0" lvl="0" indent="0" algn="just" rtl="0">
              <a:lnSpc>
                <a:spcPct val="90000"/>
              </a:lnSpc>
              <a:spcBef>
                <a:spcPts val="0"/>
              </a:spcBef>
              <a:spcAft>
                <a:spcPts val="0"/>
              </a:spcAft>
              <a:buClr>
                <a:srgbClr val="C00000"/>
              </a:buClr>
              <a:buSzPts val="2000"/>
              <a:buFont typeface="Gill Sans"/>
              <a:buNone/>
            </a:pPr>
            <a:r>
              <a:rPr lang="tr-TR" sz="2000" b="1">
                <a:solidFill>
                  <a:srgbClr val="C00000"/>
                </a:solidFill>
              </a:rPr>
              <a:t>VERI SORUMLUSUNUN     </a:t>
            </a:r>
            <a:br>
              <a:rPr lang="tr-TR" sz="2000" b="1">
                <a:solidFill>
                  <a:srgbClr val="C00000"/>
                </a:solidFill>
              </a:rPr>
            </a:br>
            <a:r>
              <a:rPr lang="tr-TR" sz="2000" b="1">
                <a:solidFill>
                  <a:srgbClr val="C00000"/>
                </a:solidFill>
              </a:rPr>
              <a:t>      YÜKÜMLÜLÜKLERI</a:t>
            </a:r>
            <a:endParaRPr/>
          </a:p>
        </p:txBody>
      </p:sp>
      <p:sp>
        <p:nvSpPr>
          <p:cNvPr id="196" name="Google Shape;196;p29"/>
          <p:cNvSpPr txBox="1">
            <a:spLocks noGrp="1"/>
          </p:cNvSpPr>
          <p:nvPr>
            <p:ph type="body" idx="1"/>
          </p:nvPr>
        </p:nvSpPr>
        <p:spPr>
          <a:xfrm>
            <a:off x="5043714" y="692458"/>
            <a:ext cx="6012470" cy="4765341"/>
          </a:xfrm>
          <a:prstGeom prst="rect">
            <a:avLst/>
          </a:prstGeom>
          <a:noFill/>
          <a:ln>
            <a:noFill/>
          </a:ln>
        </p:spPr>
        <p:txBody>
          <a:bodyPr spcFirstLastPara="1" wrap="square" lIns="91425" tIns="45700" rIns="91425" bIns="45700" anchor="ctr" anchorCtr="0">
            <a:normAutofit lnSpcReduction="10000"/>
          </a:bodyPr>
          <a:lstStyle/>
          <a:p>
            <a:pPr marL="228600" lvl="0" indent="-228600" algn="just" rtl="0">
              <a:lnSpc>
                <a:spcPct val="120000"/>
              </a:lnSpc>
              <a:spcBef>
                <a:spcPts val="0"/>
              </a:spcBef>
              <a:spcAft>
                <a:spcPts val="0"/>
              </a:spcAft>
              <a:buSzPct val="100000"/>
              <a:buChar char="•"/>
            </a:pPr>
            <a:r>
              <a:rPr lang="tr-TR" sz="1400" b="1" u="sng" dirty="0">
                <a:solidFill>
                  <a:srgbClr val="000000"/>
                </a:solidFill>
                <a:latin typeface="Gill Sans"/>
                <a:ea typeface="Gill Sans"/>
                <a:cs typeface="Gill Sans"/>
                <a:sym typeface="Gill Sans"/>
              </a:rPr>
              <a:t>Veri sorumlularının kişisel verileri işleyebilmesinin ilk koşulu VERBİS adı verilen ‘Veri Sorumluları Sicil Bilgi Sistemi’ne kayıt yaptırtmak olarak belirlenmiştir</a:t>
            </a:r>
            <a:r>
              <a:rPr lang="tr-TR" sz="1400" dirty="0">
                <a:solidFill>
                  <a:srgbClr val="000000"/>
                </a:solidFill>
                <a:latin typeface="Gill Sans"/>
                <a:ea typeface="Gill Sans"/>
                <a:cs typeface="Gill Sans"/>
                <a:sym typeface="Gill Sans"/>
              </a:rPr>
              <a:t>. Yani </a:t>
            </a:r>
            <a:r>
              <a:rPr lang="tr-TR" sz="1400" dirty="0" err="1">
                <a:solidFill>
                  <a:srgbClr val="000000"/>
                </a:solidFill>
                <a:latin typeface="Gill Sans"/>
                <a:ea typeface="Gill Sans"/>
                <a:cs typeface="Gill Sans"/>
                <a:sym typeface="Gill Sans"/>
              </a:rPr>
              <a:t>VERBİS’e</a:t>
            </a:r>
            <a:r>
              <a:rPr lang="tr-TR" sz="1400" dirty="0">
                <a:solidFill>
                  <a:srgbClr val="000000"/>
                </a:solidFill>
                <a:latin typeface="Gill Sans"/>
                <a:ea typeface="Gill Sans"/>
                <a:cs typeface="Gill Sans"/>
                <a:sym typeface="Gill Sans"/>
              </a:rPr>
              <a:t> kayıt yaptırmayan veri sorumlusu; çalışan, hasta, müşteri, müvekkil gibi sözleşme ilişkisi içerisinde olduğu ilgili kişilerin verilerini işleyemeyecektir </a:t>
            </a:r>
            <a:endParaRPr dirty="0"/>
          </a:p>
          <a:p>
            <a:pPr marL="228600" lvl="0" indent="-228600" algn="just" rtl="0">
              <a:lnSpc>
                <a:spcPct val="120000"/>
              </a:lnSpc>
              <a:spcBef>
                <a:spcPts val="1000"/>
              </a:spcBef>
              <a:spcAft>
                <a:spcPts val="0"/>
              </a:spcAft>
              <a:buSzPct val="100000"/>
              <a:buChar char="•"/>
            </a:pPr>
            <a:r>
              <a:rPr lang="tr-TR" sz="1400" dirty="0">
                <a:solidFill>
                  <a:srgbClr val="000000"/>
                </a:solidFill>
                <a:latin typeface="Gill Sans"/>
                <a:ea typeface="Gill Sans"/>
                <a:cs typeface="Gill Sans"/>
                <a:sym typeface="Gill Sans"/>
              </a:rPr>
              <a:t>Kişisel Verileri Koruma Kurulunun 02.04.2018 tarih ve 2018/32 sayılı kararı ile belli bir veri kayıt sisteminin parçası olmakla birlikte kişisel verinin niteliği, işlenme amacı, işlendiği faaliyet alanı gibi gerekçelerle </a:t>
            </a:r>
            <a:r>
              <a:rPr lang="tr-TR" sz="1400" b="1" u="sng" dirty="0">
                <a:solidFill>
                  <a:srgbClr val="000000"/>
                </a:solidFill>
                <a:latin typeface="Gill Sans"/>
                <a:ea typeface="Gill Sans"/>
                <a:cs typeface="Gill Sans"/>
                <a:sym typeface="Gill Sans"/>
              </a:rPr>
              <a:t>avukatlar, noterler, siyasi partiler, serbest muhasebeci mali müşavirler ve yeminli mali müşavirlerin </a:t>
            </a:r>
            <a:r>
              <a:rPr lang="tr-TR" sz="1400" b="1" u="sng" dirty="0" err="1">
                <a:solidFill>
                  <a:srgbClr val="000000"/>
                </a:solidFill>
                <a:latin typeface="Gill Sans"/>
                <a:ea typeface="Gill Sans"/>
                <a:cs typeface="Gill Sans"/>
                <a:sym typeface="Gill Sans"/>
              </a:rPr>
              <a:t>VERBİS’e</a:t>
            </a:r>
            <a:r>
              <a:rPr lang="tr-TR" sz="1400" b="1" u="sng" dirty="0">
                <a:solidFill>
                  <a:srgbClr val="000000"/>
                </a:solidFill>
                <a:latin typeface="Gill Sans"/>
                <a:ea typeface="Gill Sans"/>
                <a:cs typeface="Gill Sans"/>
                <a:sym typeface="Gill Sans"/>
              </a:rPr>
              <a:t> kayıt yaptırma yükümlülüğü kapsamının dışında tutulmaları gerektiğine karar verilmiştir</a:t>
            </a:r>
            <a:r>
              <a:rPr lang="tr-TR" sz="1400" u="sng" dirty="0">
                <a:solidFill>
                  <a:srgbClr val="000000"/>
                </a:solidFill>
                <a:latin typeface="Gill Sans"/>
                <a:ea typeface="Gill Sans"/>
                <a:cs typeface="Gill Sans"/>
                <a:sym typeface="Gill Sans"/>
              </a:rPr>
              <a:t>.</a:t>
            </a:r>
            <a:endParaRPr u="sng" dirty="0"/>
          </a:p>
          <a:p>
            <a:pPr marL="228600" lvl="0" indent="-228600" algn="just" rtl="0">
              <a:lnSpc>
                <a:spcPct val="120000"/>
              </a:lnSpc>
              <a:spcBef>
                <a:spcPts val="1000"/>
              </a:spcBef>
              <a:spcAft>
                <a:spcPts val="0"/>
              </a:spcAft>
              <a:buSzPct val="100000"/>
              <a:buChar char="•"/>
            </a:pPr>
            <a:r>
              <a:rPr lang="tr-TR" sz="1400" dirty="0">
                <a:solidFill>
                  <a:srgbClr val="000000"/>
                </a:solidFill>
                <a:latin typeface="Gill Sans"/>
                <a:ea typeface="Gill Sans"/>
                <a:cs typeface="Gill Sans"/>
                <a:sym typeface="Gill Sans"/>
              </a:rPr>
              <a:t> İlgili karardan sonra Adalet Bakanlığına bağlı Arabuluculuk Daire Başkanlığı, arabuluculuk faaliyeti yürüten arabulucuların da bu kapsamın dışında tutulması gerektiğine ilişkin bir talepte bulunmuş ve </a:t>
            </a:r>
            <a:r>
              <a:rPr lang="tr-TR" sz="1400" b="1" u="sng" dirty="0">
                <a:solidFill>
                  <a:srgbClr val="000000"/>
                </a:solidFill>
                <a:latin typeface="Gill Sans"/>
                <a:ea typeface="Gill Sans"/>
                <a:cs typeface="Gill Sans"/>
                <a:sym typeface="Gill Sans"/>
              </a:rPr>
              <a:t>05.07.2018 tarih 2018/75 sayılı karar ile arabulucular da </a:t>
            </a:r>
            <a:r>
              <a:rPr lang="tr-TR" sz="1400" b="1" u="sng" dirty="0" err="1">
                <a:solidFill>
                  <a:srgbClr val="000000"/>
                </a:solidFill>
                <a:latin typeface="Gill Sans"/>
                <a:ea typeface="Gill Sans"/>
                <a:cs typeface="Gill Sans"/>
                <a:sym typeface="Gill Sans"/>
              </a:rPr>
              <a:t>VERBİS’e</a:t>
            </a:r>
            <a:r>
              <a:rPr lang="tr-TR" sz="1400" b="1" u="sng" dirty="0">
                <a:solidFill>
                  <a:srgbClr val="000000"/>
                </a:solidFill>
                <a:latin typeface="Gill Sans"/>
                <a:ea typeface="Gill Sans"/>
                <a:cs typeface="Gill Sans"/>
                <a:sym typeface="Gill Sans"/>
              </a:rPr>
              <a:t> kayıt yükümlülüğü kapsamı dışına çıkartılmıştır.</a:t>
            </a:r>
            <a:endParaRPr sz="1400" b="1" u="sng" dirty="0">
              <a:latin typeface="Gill Sans"/>
              <a:ea typeface="Gill Sans"/>
              <a:cs typeface="Gill Sans"/>
              <a:sym typeface="Gill Sans"/>
            </a:endParaRPr>
          </a:p>
          <a:p>
            <a:pPr marL="0" lvl="0" indent="0" algn="just" rtl="0">
              <a:lnSpc>
                <a:spcPct val="107000"/>
              </a:lnSpc>
              <a:spcBef>
                <a:spcPts val="1000"/>
              </a:spcBef>
              <a:spcAft>
                <a:spcPts val="0"/>
              </a:spcAft>
              <a:buSzPct val="100000"/>
              <a:buNone/>
            </a:pPr>
            <a:r>
              <a:rPr lang="tr-TR" sz="1800" b="1" u="sng" dirty="0">
                <a:solidFill>
                  <a:srgbClr val="000000"/>
                </a:solidFill>
                <a:latin typeface="Arial"/>
                <a:ea typeface="Arial"/>
                <a:cs typeface="Arial"/>
                <a:sym typeface="Arial"/>
              </a:rPr>
              <a:t> </a:t>
            </a:r>
            <a:endParaRPr sz="1800" b="1" u="sng" dirty="0">
              <a:latin typeface="Calibri"/>
              <a:ea typeface="Calibri"/>
              <a:cs typeface="Calibri"/>
              <a:sym typeface="Calibri"/>
            </a:endParaRPr>
          </a:p>
          <a:p>
            <a:pPr marL="228600" lvl="0" indent="-111125" algn="l" rtl="0">
              <a:lnSpc>
                <a:spcPct val="120000"/>
              </a:lnSpc>
              <a:spcBef>
                <a:spcPts val="1800"/>
              </a:spcBef>
              <a:spcAft>
                <a:spcPts val="0"/>
              </a:spcAft>
              <a:buSzPct val="100000"/>
              <a:buNone/>
            </a:pPr>
            <a:endParaRPr dirty="0"/>
          </a:p>
        </p:txBody>
      </p:sp>
      <p:sp>
        <p:nvSpPr>
          <p:cNvPr id="197" name="Google Shape;197;p29"/>
          <p:cNvSpPr txBox="1">
            <a:spLocks noGrp="1"/>
          </p:cNvSpPr>
          <p:nvPr>
            <p:ph type="body" idx="2"/>
          </p:nvPr>
        </p:nvSpPr>
        <p:spPr>
          <a:xfrm>
            <a:off x="1444671" y="3205491"/>
            <a:ext cx="3275013" cy="2248181"/>
          </a:xfrm>
          <a:prstGeom prst="rect">
            <a:avLst/>
          </a:prstGeom>
          <a:noFill/>
          <a:ln>
            <a:noFill/>
          </a:ln>
        </p:spPr>
        <p:txBody>
          <a:bodyPr spcFirstLastPara="1" wrap="square" lIns="91425" tIns="45700" rIns="91425" bIns="45700" anchor="t" anchorCtr="0">
            <a:normAutofit/>
          </a:bodyPr>
          <a:lstStyle/>
          <a:p>
            <a:pPr marL="342900" lvl="0" indent="-342900" algn="l" rtl="0">
              <a:lnSpc>
                <a:spcPct val="120000"/>
              </a:lnSpc>
              <a:spcBef>
                <a:spcPts val="0"/>
              </a:spcBef>
              <a:spcAft>
                <a:spcPts val="0"/>
              </a:spcAft>
              <a:buSzPts val="1600"/>
              <a:buAutoNum type="arabicPeriod"/>
            </a:pPr>
            <a:r>
              <a:rPr lang="tr-TR" b="1" dirty="0">
                <a:solidFill>
                  <a:srgbClr val="C00000"/>
                </a:solidFill>
              </a:rPr>
              <a:t>VERBİS KAYIT YÜKÜMLÜLÜĞÜ</a:t>
            </a:r>
            <a:endParaRPr dirty="0"/>
          </a:p>
          <a:p>
            <a:pPr marL="0" lvl="0" indent="0" algn="just" rtl="0">
              <a:lnSpc>
                <a:spcPct val="120000"/>
              </a:lnSpc>
              <a:spcBef>
                <a:spcPts val="1000"/>
              </a:spcBef>
              <a:spcAft>
                <a:spcPts val="0"/>
              </a:spcAft>
              <a:buSzPts val="1500"/>
              <a:buNone/>
            </a:pPr>
            <a:endParaRPr sz="1500" dirty="0">
              <a:solidFill>
                <a:srgbClr val="000000"/>
              </a:solidFill>
              <a:latin typeface="Arial"/>
              <a:ea typeface="Arial"/>
              <a:cs typeface="Arial"/>
              <a:sym typeface="Arial"/>
            </a:endParaRPr>
          </a:p>
          <a:p>
            <a:pPr marL="0" lvl="0" indent="0" algn="just" rtl="0">
              <a:lnSpc>
                <a:spcPct val="120000"/>
              </a:lnSpc>
              <a:spcBef>
                <a:spcPts val="1000"/>
              </a:spcBef>
              <a:spcAft>
                <a:spcPts val="0"/>
              </a:spcAft>
              <a:buSzPts val="1500"/>
              <a:buNone/>
            </a:pPr>
            <a:endParaRPr sz="1500" b="1" dirty="0">
              <a:solidFill>
                <a:srgbClr val="FF0000"/>
              </a:solidFill>
              <a:latin typeface="Gill Sans"/>
              <a:ea typeface="Gill Sans"/>
              <a:cs typeface="Gill Sans"/>
              <a:sym typeface="Gill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207"/>
        <p:cNvGrpSpPr/>
        <p:nvPr/>
      </p:nvGrpSpPr>
      <p:grpSpPr>
        <a:xfrm>
          <a:off x="0" y="0"/>
          <a:ext cx="0" cy="0"/>
          <a:chOff x="0" y="0"/>
          <a:chExt cx="0" cy="0"/>
        </a:xfrm>
      </p:grpSpPr>
      <p:sp>
        <p:nvSpPr>
          <p:cNvPr id="208" name="Google Shape;208;p31"/>
          <p:cNvSpPr txBox="1">
            <a:spLocks noGrp="1"/>
          </p:cNvSpPr>
          <p:nvPr>
            <p:ph type="title"/>
          </p:nvPr>
        </p:nvSpPr>
        <p:spPr>
          <a:xfrm>
            <a:off x="1451579" y="804520"/>
            <a:ext cx="9603275" cy="62999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C00000"/>
              </a:buClr>
              <a:buSzPts val="2000"/>
              <a:buFont typeface="Gill Sans"/>
              <a:buNone/>
            </a:pPr>
            <a:r>
              <a:rPr lang="tr-TR" sz="2000" b="1">
                <a:solidFill>
                  <a:srgbClr val="C00000"/>
                </a:solidFill>
              </a:rPr>
              <a:t>2</a:t>
            </a:r>
            <a:r>
              <a:rPr lang="tr-TR" b="1">
                <a:solidFill>
                  <a:srgbClr val="C00000"/>
                </a:solidFill>
              </a:rPr>
              <a:t>. </a:t>
            </a:r>
            <a:r>
              <a:rPr lang="tr-TR" sz="2000" b="1">
                <a:solidFill>
                  <a:srgbClr val="C00000"/>
                </a:solidFill>
              </a:rPr>
              <a:t>AYDINLATMA YÜKÜMLÜLÜĞÜ</a:t>
            </a:r>
            <a:endParaRPr/>
          </a:p>
        </p:txBody>
      </p:sp>
      <p:sp>
        <p:nvSpPr>
          <p:cNvPr id="209" name="Google Shape;209;p31"/>
          <p:cNvSpPr txBox="1"/>
          <p:nvPr/>
        </p:nvSpPr>
        <p:spPr>
          <a:xfrm>
            <a:off x="1753298" y="2097248"/>
            <a:ext cx="9085278" cy="3223984"/>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tr-TR" sz="1200" b="0" i="0" u="none" strike="noStrike" cap="none" dirty="0">
                <a:solidFill>
                  <a:schemeClr val="dk1"/>
                </a:solidFill>
                <a:latin typeface="Gill Sans"/>
                <a:ea typeface="Gill Sans"/>
                <a:cs typeface="Gill Sans"/>
                <a:sym typeface="Gill Sans"/>
              </a:rPr>
              <a:t>Arabulucuların VERBİS kayıt yükümlülüğünden muaf tutulması, arabulucuları, kişisel verilerin korunması süreçlerine uyum sağlamaktan ve mevzuata uygun davranmaktan muaf tutmamaktadır. </a:t>
            </a:r>
            <a:r>
              <a:rPr lang="tr-TR" sz="1200" b="0" i="0" u="none" strike="noStrike" cap="none" dirty="0" err="1">
                <a:solidFill>
                  <a:schemeClr val="dk1"/>
                </a:solidFill>
                <a:latin typeface="Gill Sans"/>
                <a:ea typeface="Gill Sans"/>
                <a:cs typeface="Gill Sans"/>
                <a:sym typeface="Gill Sans"/>
              </a:rPr>
              <a:t>Verbis’e</a:t>
            </a:r>
            <a:r>
              <a:rPr lang="tr-TR" sz="1200" b="0" i="0" u="none" strike="noStrike" cap="none" dirty="0">
                <a:solidFill>
                  <a:schemeClr val="dk1"/>
                </a:solidFill>
                <a:latin typeface="Gill Sans"/>
                <a:ea typeface="Gill Sans"/>
                <a:cs typeface="Gill Sans"/>
                <a:sym typeface="Gill Sans"/>
              </a:rPr>
              <a:t>  kayıt yükümlülüğü olmayan bir veri sorumlusu, yine Kanun uyarınca üzerine düşen ‘Aydınlatma </a:t>
            </a:r>
            <a:r>
              <a:rPr lang="tr-TR" sz="1200" b="0" i="0" u="none" strike="noStrike" cap="none" dirty="0" err="1">
                <a:solidFill>
                  <a:schemeClr val="dk1"/>
                </a:solidFill>
                <a:latin typeface="Gill Sans"/>
                <a:ea typeface="Gill Sans"/>
                <a:cs typeface="Gill Sans"/>
                <a:sym typeface="Gill Sans"/>
              </a:rPr>
              <a:t>Yükümlülüğü’nü</a:t>
            </a:r>
            <a:r>
              <a:rPr lang="tr-TR" sz="1200" b="0" i="0" u="none" strike="noStrike" cap="none" dirty="0">
                <a:solidFill>
                  <a:schemeClr val="dk1"/>
                </a:solidFill>
                <a:latin typeface="Gill Sans"/>
                <a:ea typeface="Gill Sans"/>
                <a:cs typeface="Gill Sans"/>
                <a:sym typeface="Gill Sans"/>
              </a:rPr>
              <a:t> yerine getirmelidir.  </a:t>
            </a:r>
          </a:p>
          <a:p>
            <a:pPr marL="0" marR="0" lvl="0" indent="0" algn="just" rtl="0">
              <a:lnSpc>
                <a:spcPct val="107000"/>
              </a:lnSpc>
              <a:spcBef>
                <a:spcPts val="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r>
              <a:rPr lang="tr-TR" sz="1200" b="1" i="0" u="none" strike="noStrike" cap="none" dirty="0">
                <a:solidFill>
                  <a:srgbClr val="000000"/>
                </a:solidFill>
                <a:latin typeface="Gill Sans"/>
                <a:ea typeface="Gill Sans"/>
                <a:cs typeface="Gill Sans"/>
                <a:sym typeface="Gill Sans"/>
              </a:rPr>
              <a:t>6698 Sayılı Kişisel Verilerin Korunması Hakkında Kanun’un ‘Veri Sorumlusunun Aydınlatma Yükümlülüğü’ başlıklı 10. Maddesi uyarınca:</a:t>
            </a:r>
            <a:endParaRPr sz="1200" b="0" i="0" u="none" strike="noStrike" cap="none" dirty="0">
              <a:solidFill>
                <a:srgbClr val="000000"/>
              </a:solidFill>
              <a:latin typeface="Gill Sans"/>
              <a:ea typeface="Gill Sans"/>
              <a:cs typeface="Gill Sans"/>
              <a:sym typeface="Gill Sans"/>
            </a:endParaRPr>
          </a:p>
          <a:p>
            <a:pPr marL="0" marR="0" lvl="0" indent="450215" algn="just" rtl="0">
              <a:spcBef>
                <a:spcPts val="750"/>
              </a:spcBef>
              <a:spcAft>
                <a:spcPts val="0"/>
              </a:spcAft>
              <a:buNone/>
            </a:pPr>
            <a:r>
              <a:rPr lang="tr-TR" sz="1200" b="1" i="0" u="none" strike="noStrike" cap="none" dirty="0">
                <a:solidFill>
                  <a:srgbClr val="000000"/>
                </a:solidFill>
                <a:latin typeface="Gill Sans"/>
                <a:ea typeface="Gill Sans"/>
                <a:cs typeface="Gill Sans"/>
                <a:sym typeface="Gill Sans"/>
              </a:rPr>
              <a:t>MADDE 10-</a:t>
            </a:r>
            <a:r>
              <a:rPr lang="tr-TR" sz="1200" b="0" i="0" u="none" strike="noStrike" cap="none" dirty="0">
                <a:solidFill>
                  <a:srgbClr val="000000"/>
                </a:solidFill>
                <a:latin typeface="Gill Sans"/>
                <a:ea typeface="Gill Sans"/>
                <a:cs typeface="Gill Sans"/>
                <a:sym typeface="Gill Sans"/>
              </a:rPr>
              <a:t> (1) Kişisel verilerin elde edilmesi sırasında veri sorumlusu veya yetkilendirdiği kişi, ilgili kişilere;</a:t>
            </a:r>
            <a:endParaRPr dirty="0"/>
          </a:p>
          <a:p>
            <a:pPr marL="0" marR="0" lvl="0" indent="450215" algn="just" rtl="0">
              <a:spcBef>
                <a:spcPts val="0"/>
              </a:spcBef>
              <a:spcAft>
                <a:spcPts val="0"/>
              </a:spcAft>
              <a:buNone/>
            </a:pPr>
            <a:r>
              <a:rPr lang="tr-TR" sz="1200" b="0" i="0" u="none" strike="noStrike" cap="none" dirty="0">
                <a:solidFill>
                  <a:srgbClr val="000000"/>
                </a:solidFill>
                <a:latin typeface="Gill Sans"/>
                <a:ea typeface="Gill Sans"/>
                <a:cs typeface="Gill Sans"/>
                <a:sym typeface="Gill Sans"/>
              </a:rPr>
              <a:t>a) Veri sorumlusunun ve varsa temsilcisinin kimliği,</a:t>
            </a:r>
            <a:endParaRPr dirty="0"/>
          </a:p>
          <a:p>
            <a:pPr marL="0" marR="0" lvl="0" indent="450215" algn="just" rtl="0">
              <a:spcBef>
                <a:spcPts val="0"/>
              </a:spcBef>
              <a:spcAft>
                <a:spcPts val="0"/>
              </a:spcAft>
              <a:buNone/>
            </a:pPr>
            <a:r>
              <a:rPr lang="tr-TR" sz="1200" b="0" i="0" u="none" strike="noStrike" cap="none" dirty="0">
                <a:solidFill>
                  <a:srgbClr val="000000"/>
                </a:solidFill>
                <a:latin typeface="Gill Sans"/>
                <a:ea typeface="Gill Sans"/>
                <a:cs typeface="Gill Sans"/>
                <a:sym typeface="Gill Sans"/>
              </a:rPr>
              <a:t>b) Kişisel verilerin hangi amaçla işleneceği,</a:t>
            </a:r>
            <a:endParaRPr dirty="0"/>
          </a:p>
          <a:p>
            <a:pPr marL="0" marR="0" lvl="0" indent="450215" algn="just" rtl="0">
              <a:spcBef>
                <a:spcPts val="0"/>
              </a:spcBef>
              <a:spcAft>
                <a:spcPts val="0"/>
              </a:spcAft>
              <a:buNone/>
            </a:pPr>
            <a:r>
              <a:rPr lang="tr-TR" sz="1200" b="0" i="0" u="none" strike="noStrike" cap="none" dirty="0">
                <a:solidFill>
                  <a:srgbClr val="000000"/>
                </a:solidFill>
                <a:latin typeface="Gill Sans"/>
                <a:ea typeface="Gill Sans"/>
                <a:cs typeface="Gill Sans"/>
                <a:sym typeface="Gill Sans"/>
              </a:rPr>
              <a:t>c) İşlenen kişisel verilerin kimlere ve hangi amaçla aktarılabileceği,</a:t>
            </a:r>
            <a:endParaRPr dirty="0"/>
          </a:p>
          <a:p>
            <a:pPr marL="0" marR="0" lvl="0" indent="450215" algn="just" rtl="0">
              <a:spcBef>
                <a:spcPts val="0"/>
              </a:spcBef>
              <a:spcAft>
                <a:spcPts val="0"/>
              </a:spcAft>
              <a:buNone/>
            </a:pPr>
            <a:r>
              <a:rPr lang="tr-TR" sz="1200" b="0" i="0" u="none" strike="noStrike" cap="none" dirty="0">
                <a:solidFill>
                  <a:srgbClr val="000000"/>
                </a:solidFill>
                <a:latin typeface="Gill Sans"/>
                <a:ea typeface="Gill Sans"/>
                <a:cs typeface="Gill Sans"/>
                <a:sym typeface="Gill Sans"/>
              </a:rPr>
              <a:t>ç) Kişisel veri toplamanın yöntemi ve hukuki sebebi,</a:t>
            </a:r>
            <a:endParaRPr dirty="0"/>
          </a:p>
          <a:p>
            <a:pPr marL="0" marR="0" lvl="0" indent="450215" algn="just" rtl="0">
              <a:spcBef>
                <a:spcPts val="0"/>
              </a:spcBef>
              <a:spcAft>
                <a:spcPts val="0"/>
              </a:spcAft>
              <a:buNone/>
            </a:pPr>
            <a:r>
              <a:rPr lang="tr-TR" sz="1200" b="0" i="0" u="none" strike="noStrike" cap="none" dirty="0">
                <a:solidFill>
                  <a:srgbClr val="000000"/>
                </a:solidFill>
                <a:latin typeface="Gill Sans"/>
                <a:ea typeface="Gill Sans"/>
                <a:cs typeface="Gill Sans"/>
                <a:sym typeface="Gill Sans"/>
              </a:rPr>
              <a:t>d) 11 inci maddede sayılan diğer hakları,</a:t>
            </a:r>
            <a:endParaRPr dirty="0"/>
          </a:p>
          <a:p>
            <a:pPr marL="0" marR="0" lvl="0" indent="450215" algn="just" rtl="0">
              <a:spcBef>
                <a:spcPts val="0"/>
              </a:spcBef>
              <a:spcAft>
                <a:spcPts val="0"/>
              </a:spcAft>
              <a:buNone/>
            </a:pPr>
            <a:r>
              <a:rPr lang="tr-TR" sz="1200" b="0" i="0" u="none" strike="noStrike" cap="none" dirty="0">
                <a:solidFill>
                  <a:srgbClr val="000000"/>
                </a:solidFill>
                <a:latin typeface="Gill Sans"/>
                <a:ea typeface="Gill Sans"/>
                <a:cs typeface="Gill Sans"/>
                <a:sym typeface="Gill Sans"/>
              </a:rPr>
              <a:t>konusunda bilgi vermekle yükümlüdür.</a:t>
            </a:r>
            <a:endParaRPr dirty="0"/>
          </a:p>
          <a:p>
            <a:pPr marL="0" marR="0" lvl="0" indent="450215" algn="just" rtl="0">
              <a:spcBef>
                <a:spcPts val="0"/>
              </a:spcBef>
              <a:spcAft>
                <a:spcPts val="0"/>
              </a:spcAft>
              <a:buNone/>
            </a:pPr>
            <a:endParaRPr sz="1200" b="0" i="0" u="none" strike="noStrike" cap="none" dirty="0">
              <a:solidFill>
                <a:srgbClr val="000000"/>
              </a:solidFill>
              <a:latin typeface="Gill Sans"/>
              <a:ea typeface="Gill Sans"/>
              <a:cs typeface="Gill Sans"/>
              <a:sym typeface="Gill Sans"/>
            </a:endParaRPr>
          </a:p>
          <a:p>
            <a:pPr marL="0" marR="0" lvl="0" indent="0" algn="just" rtl="0">
              <a:lnSpc>
                <a:spcPct val="107000"/>
              </a:lnSpc>
              <a:spcBef>
                <a:spcPts val="0"/>
              </a:spcBef>
              <a:spcAft>
                <a:spcPts val="0"/>
              </a:spcAft>
              <a:buNone/>
            </a:pPr>
            <a:endParaRPr sz="1600" b="0" i="0" u="none" strike="noStrike" cap="none" dirty="0">
              <a:solidFill>
                <a:srgbClr val="505050"/>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3200" y="1379656"/>
            <a:ext cx="11785600" cy="2308324"/>
          </a:xfrm>
          <a:prstGeom prst="rect">
            <a:avLst/>
          </a:prstGeom>
        </p:spPr>
        <p:txBody>
          <a:bodyPr wrap="square">
            <a:spAutoFit/>
          </a:bodyPr>
          <a:lstStyle/>
          <a:p>
            <a:pPr algn="just"/>
            <a:endParaRPr lang="tr-TR" sz="1600" dirty="0">
              <a:latin typeface="Gill Sans" panose="020B0604020202020204" charset="0"/>
              <a:ea typeface="Times New Roman" panose="02020603050405020304" pitchFamily="18" charset="0"/>
              <a:cs typeface="Times New Roman" panose="02020603050405020304" pitchFamily="18" charset="0"/>
            </a:endParaRPr>
          </a:p>
          <a:p>
            <a:pPr algn="just"/>
            <a:r>
              <a:rPr lang="tr-TR" sz="1600" dirty="0">
                <a:latin typeface="Gill Sans" panose="020B0604020202020204" charset="0"/>
              </a:rPr>
              <a:t>Dolayısıyla, arabulucular tarafından da bu yükümlülüğe uygun davranılmalı, kişilerin veri işleme noktasında aydınlatılmış iradelerinin olması sağlanmalıdır. </a:t>
            </a:r>
          </a:p>
          <a:p>
            <a:pPr algn="just"/>
            <a:endParaRPr lang="tr-TR" sz="1600" dirty="0">
              <a:latin typeface="Gill Sans" panose="020B0604020202020204" charset="0"/>
            </a:endParaRPr>
          </a:p>
          <a:p>
            <a:pPr algn="just"/>
            <a:r>
              <a:rPr lang="tr-TR" sz="1600" dirty="0">
                <a:latin typeface="Gill Sans" panose="020B0604020202020204" charset="0"/>
              </a:rPr>
              <a:t>Bu nedenle özellikle taraflarla ilk yazılı iletişimin kurulduğu aşama olan davet mektubunun iletilmesi sırasında ekinde yazılı bir aydınlatma metninin taraflarla paylaşılması, mail ya da SMS yolu ile iletişim kuruluyorsa ekinde yönlendirici bir link ile aydınlatma metninin iletilmesi, kişisel web sitelerinde buna yönelik düzenlemelerin yer alması gerekmektedir. Aksi halde bir veri ihlali söz konusu olduğunda arabulucuların hukuki ve cezai sorumlulukları gündeme gelebilecek, kurulun veri ihlaline yönelik verdiği kararlar emsal teşkil edecektir. </a:t>
            </a:r>
          </a:p>
          <a:p>
            <a:pPr algn="just"/>
            <a:endParaRPr lang="tr-TR" sz="1600" dirty="0">
              <a:latin typeface="Gill Sans" panose="020B0604020202020204" charset="0"/>
            </a:endParaRPr>
          </a:p>
        </p:txBody>
      </p:sp>
    </p:spTree>
    <p:extLst>
      <p:ext uri="{BB962C8B-B14F-4D97-AF65-F5344CB8AC3E}">
        <p14:creationId xmlns:p14="http://schemas.microsoft.com/office/powerpoint/2010/main" val="1706841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4327B6E-2D91-4C11-0ADB-108530BCDC66}"/>
              </a:ext>
            </a:extLst>
          </p:cNvPr>
          <p:cNvSpPr txBox="1"/>
          <p:nvPr/>
        </p:nvSpPr>
        <p:spPr>
          <a:xfrm>
            <a:off x="124287" y="506027"/>
            <a:ext cx="11833934" cy="3970318"/>
          </a:xfrm>
          <a:prstGeom prst="rect">
            <a:avLst/>
          </a:prstGeom>
          <a:noFill/>
        </p:spPr>
        <p:txBody>
          <a:bodyPr wrap="square">
            <a:spAutoFit/>
          </a:bodyPr>
          <a:lstStyle/>
          <a:p>
            <a:pPr marL="0" marR="0" lvl="0" indent="0" algn="just" rtl="0">
              <a:spcBef>
                <a:spcPts val="0"/>
              </a:spcBef>
              <a:spcAft>
                <a:spcPts val="0"/>
              </a:spcAft>
              <a:buNone/>
            </a:pPr>
            <a:endParaRPr lang="tr-TR" sz="1400" b="1" i="0" u="none" strike="noStrike" cap="none" dirty="0">
              <a:solidFill>
                <a:schemeClr val="accent1"/>
              </a:solidFill>
              <a:latin typeface="Gill Sans"/>
              <a:ea typeface="Gill Sans"/>
              <a:cs typeface="Gill Sans"/>
              <a:sym typeface="Gill Sans"/>
            </a:endParaRPr>
          </a:p>
          <a:p>
            <a:pPr marL="0" marR="0" lvl="0" indent="0" algn="just" rtl="0">
              <a:spcBef>
                <a:spcPts val="0"/>
              </a:spcBef>
              <a:spcAft>
                <a:spcPts val="0"/>
              </a:spcAft>
              <a:buNone/>
            </a:pPr>
            <a:r>
              <a:rPr lang="tr-TR" b="1" dirty="0">
                <a:solidFill>
                  <a:schemeClr val="accent1"/>
                </a:solidFill>
                <a:latin typeface="Gill Sans"/>
                <a:ea typeface="Gill Sans"/>
                <a:cs typeface="Gill Sans"/>
                <a:sym typeface="Gill Sans"/>
              </a:rPr>
              <a:t>Aydınlatma Metninde Dikkat Edilecek Hususlar</a:t>
            </a:r>
          </a:p>
          <a:p>
            <a:pPr marL="0" marR="0" lvl="0" indent="0" algn="just" rtl="0">
              <a:spcBef>
                <a:spcPts val="0"/>
              </a:spcBef>
              <a:spcAft>
                <a:spcPts val="0"/>
              </a:spcAft>
              <a:buNone/>
            </a:pPr>
            <a:endParaRPr lang="tr-TR" b="1" dirty="0">
              <a:solidFill>
                <a:srgbClr val="333333"/>
              </a:solidFill>
              <a:latin typeface="Gill Sans"/>
              <a:ea typeface="Gill Sans"/>
              <a:cs typeface="Gill Sans"/>
              <a:sym typeface="Gill Sans"/>
            </a:endParaRPr>
          </a:p>
          <a:p>
            <a:pPr marL="0" marR="0" lvl="0" indent="0" algn="just" rtl="0">
              <a:spcBef>
                <a:spcPts val="0"/>
              </a:spcBef>
              <a:spcAft>
                <a:spcPts val="0"/>
              </a:spcAft>
              <a:buNone/>
            </a:pPr>
            <a:r>
              <a:rPr lang="tr-TR" b="1" dirty="0">
                <a:solidFill>
                  <a:srgbClr val="333333"/>
                </a:solidFill>
                <a:latin typeface="Gill Sans"/>
                <a:ea typeface="Gill Sans"/>
                <a:cs typeface="Gill Sans"/>
                <a:sym typeface="Gill Sans"/>
              </a:rPr>
              <a:t>- </a:t>
            </a:r>
            <a:r>
              <a:rPr lang="tr-TR" dirty="0">
                <a:solidFill>
                  <a:srgbClr val="333333"/>
                </a:solidFill>
                <a:latin typeface="Gill Sans"/>
                <a:ea typeface="Gill Sans"/>
                <a:cs typeface="Gill Sans"/>
                <a:sym typeface="Gill Sans"/>
              </a:rPr>
              <a:t>Veri sorumlusu ile ilgili kişinin isim ve iletişim bilgileri yer almalı (sınırlı ölçüde) </a:t>
            </a:r>
          </a:p>
          <a:p>
            <a:pPr marL="0" marR="0" lvl="0" indent="0" algn="just" rtl="0">
              <a:spcBef>
                <a:spcPts val="0"/>
              </a:spcBef>
              <a:spcAft>
                <a:spcPts val="0"/>
              </a:spcAft>
              <a:buNone/>
            </a:pPr>
            <a:r>
              <a:rPr lang="tr-TR" b="1" dirty="0">
                <a:solidFill>
                  <a:srgbClr val="333333"/>
                </a:solidFill>
                <a:latin typeface="Gill Sans"/>
                <a:ea typeface="Gill Sans"/>
                <a:cs typeface="Gill Sans"/>
                <a:sym typeface="Gill Sans"/>
              </a:rPr>
              <a:t>- </a:t>
            </a:r>
            <a:r>
              <a:rPr lang="tr-TR" dirty="0">
                <a:solidFill>
                  <a:srgbClr val="333333"/>
                </a:solidFill>
                <a:latin typeface="Gill Sans"/>
                <a:ea typeface="Gill Sans"/>
                <a:cs typeface="Gill Sans"/>
                <a:sym typeface="Gill Sans"/>
              </a:rPr>
              <a:t>Kişisel verilerin işlenme amacı,</a:t>
            </a:r>
            <a:endParaRPr lang="tr-TR" b="1" dirty="0">
              <a:solidFill>
                <a:srgbClr val="333333"/>
              </a:solidFill>
              <a:latin typeface="Gill Sans"/>
              <a:ea typeface="Gill Sans"/>
              <a:cs typeface="Gill Sans"/>
              <a:sym typeface="Gill Sans"/>
            </a:endParaRPr>
          </a:p>
          <a:p>
            <a:pPr marL="0" marR="0" lvl="0" indent="0" algn="just" rtl="0">
              <a:spcBef>
                <a:spcPts val="0"/>
              </a:spcBef>
              <a:spcAft>
                <a:spcPts val="0"/>
              </a:spcAft>
              <a:buNone/>
            </a:pPr>
            <a:r>
              <a:rPr lang="tr-TR" sz="1400" b="1" i="0" u="none" strike="noStrike" cap="none" dirty="0">
                <a:solidFill>
                  <a:srgbClr val="333333"/>
                </a:solidFill>
                <a:latin typeface="Gill Sans"/>
                <a:ea typeface="Gill Sans"/>
                <a:cs typeface="Gill Sans"/>
                <a:sym typeface="Gill Sans"/>
              </a:rPr>
              <a:t>- </a:t>
            </a:r>
            <a:r>
              <a:rPr lang="tr-TR" dirty="0">
                <a:solidFill>
                  <a:srgbClr val="333333"/>
                </a:solidFill>
                <a:latin typeface="Gill Sans"/>
                <a:ea typeface="Gill Sans"/>
                <a:cs typeface="Gill Sans"/>
                <a:sym typeface="Gill Sans"/>
              </a:rPr>
              <a:t>Kişisel verilerin işlenmesinde hukuki sebepler,</a:t>
            </a:r>
          </a:p>
          <a:p>
            <a:pPr marL="0" marR="0" lvl="0" indent="0" algn="just" rtl="0">
              <a:spcBef>
                <a:spcPts val="0"/>
              </a:spcBef>
              <a:spcAft>
                <a:spcPts val="0"/>
              </a:spcAft>
              <a:buNone/>
            </a:pPr>
            <a:r>
              <a:rPr lang="tr-TR" sz="1400" b="0" i="0" u="none" strike="noStrike" cap="none" dirty="0">
                <a:solidFill>
                  <a:srgbClr val="333333"/>
                </a:solidFill>
                <a:latin typeface="Gill Sans"/>
                <a:ea typeface="Gill Sans"/>
                <a:cs typeface="Gill Sans"/>
                <a:sym typeface="Gill Sans"/>
              </a:rPr>
              <a:t>- İ</a:t>
            </a:r>
            <a:r>
              <a:rPr lang="tr-TR" dirty="0">
                <a:solidFill>
                  <a:srgbClr val="333333"/>
                </a:solidFill>
                <a:latin typeface="Gill Sans"/>
                <a:ea typeface="Gill Sans"/>
                <a:cs typeface="Gill Sans"/>
                <a:sym typeface="Gill Sans"/>
              </a:rPr>
              <a:t>şlenen Kişisel verilerin aktarımı,</a:t>
            </a:r>
          </a:p>
          <a:p>
            <a:pPr marL="0" marR="0" lvl="0" indent="0" algn="just" rtl="0">
              <a:spcBef>
                <a:spcPts val="0"/>
              </a:spcBef>
              <a:spcAft>
                <a:spcPts val="0"/>
              </a:spcAft>
              <a:buNone/>
            </a:pPr>
            <a:r>
              <a:rPr lang="tr-TR" sz="1400" b="0" i="0" u="none" strike="noStrike" cap="none" dirty="0">
                <a:solidFill>
                  <a:srgbClr val="333333"/>
                </a:solidFill>
                <a:latin typeface="Gill Sans"/>
                <a:ea typeface="Gill Sans"/>
                <a:cs typeface="Gill Sans"/>
                <a:sym typeface="Gill Sans"/>
              </a:rPr>
              <a:t>- Alınan İdari ve Teknik Tedbirler,</a:t>
            </a:r>
          </a:p>
          <a:p>
            <a:pPr marL="0" marR="0" lvl="0" indent="0" algn="just" rtl="0">
              <a:spcBef>
                <a:spcPts val="0"/>
              </a:spcBef>
              <a:spcAft>
                <a:spcPts val="0"/>
              </a:spcAft>
              <a:buNone/>
            </a:pPr>
            <a:r>
              <a:rPr lang="tr-TR" dirty="0">
                <a:solidFill>
                  <a:srgbClr val="333333"/>
                </a:solidFill>
                <a:latin typeface="Gill Sans"/>
                <a:ea typeface="Gill Sans"/>
                <a:cs typeface="Gill Sans"/>
                <a:sym typeface="Gill Sans"/>
              </a:rPr>
              <a:t>- Kişisel verileri muhafaza süresi</a:t>
            </a:r>
          </a:p>
          <a:p>
            <a:pPr marL="0" marR="0" lvl="0" indent="0" algn="just" rtl="0">
              <a:spcBef>
                <a:spcPts val="0"/>
              </a:spcBef>
              <a:spcAft>
                <a:spcPts val="0"/>
              </a:spcAft>
              <a:buNone/>
            </a:pPr>
            <a:r>
              <a:rPr lang="tr-TR" sz="1400" b="0" i="0" u="none" strike="noStrike" cap="none" dirty="0">
                <a:solidFill>
                  <a:srgbClr val="333333"/>
                </a:solidFill>
                <a:latin typeface="Gill Sans"/>
                <a:ea typeface="Gill Sans"/>
                <a:cs typeface="Gill Sans"/>
                <a:sym typeface="Gill Sans"/>
              </a:rPr>
              <a:t>- İlgili kişinin hakları, </a:t>
            </a:r>
          </a:p>
          <a:p>
            <a:pPr marL="0" marR="0" lvl="0" indent="0" algn="just" rtl="0">
              <a:spcBef>
                <a:spcPts val="0"/>
              </a:spcBef>
              <a:spcAft>
                <a:spcPts val="0"/>
              </a:spcAft>
              <a:buNone/>
            </a:pPr>
            <a:r>
              <a:rPr lang="tr-TR" dirty="0">
                <a:solidFill>
                  <a:srgbClr val="333333"/>
                </a:solidFill>
                <a:latin typeface="Gill Sans"/>
                <a:ea typeface="Gill Sans"/>
                <a:cs typeface="Gill Sans"/>
                <a:sym typeface="Gill Sans"/>
              </a:rPr>
              <a:t>- Veri sorumlusu ile iletişim yollarının gösterilmesi bir aydınlatma metninde olması gereken temel başlıklardır.</a:t>
            </a:r>
          </a:p>
          <a:p>
            <a:pPr marL="0" marR="0" lvl="0" indent="0" algn="just" rtl="0">
              <a:spcBef>
                <a:spcPts val="0"/>
              </a:spcBef>
              <a:spcAft>
                <a:spcPts val="0"/>
              </a:spcAft>
              <a:buNone/>
            </a:pPr>
            <a:endParaRPr lang="tr-TR" sz="1400" b="0" i="0" u="none" strike="noStrike" cap="none" dirty="0">
              <a:solidFill>
                <a:srgbClr val="333333"/>
              </a:solidFill>
              <a:latin typeface="Gill Sans"/>
              <a:ea typeface="Gill Sans"/>
              <a:cs typeface="Gill Sans"/>
              <a:sym typeface="Gill Sans"/>
            </a:endParaRPr>
          </a:p>
          <a:p>
            <a:pPr marL="0" marR="0" lvl="0" indent="0" algn="just" rtl="0">
              <a:spcBef>
                <a:spcPts val="0"/>
              </a:spcBef>
              <a:spcAft>
                <a:spcPts val="0"/>
              </a:spcAft>
              <a:buNone/>
            </a:pPr>
            <a:r>
              <a:rPr lang="tr-TR" dirty="0">
                <a:solidFill>
                  <a:srgbClr val="333333"/>
                </a:solidFill>
                <a:latin typeface="Gill Sans"/>
                <a:ea typeface="Gill Sans"/>
                <a:cs typeface="Gill Sans"/>
                <a:sym typeface="Gill Sans"/>
              </a:rPr>
              <a:t>Ancak; burada dikkat edilmesi gereken husus her aydınlatma metninin tüm arabulucular için aynı olmayacağıdır. Zira veri işleme amaçları değişkenlik gösterebilir. Yine sürecin dava şartı mı yoksa ihtiyari arabuluculuk süreci mi olduğu, bu kapsamda verilerin kimle paylaşılacağı (</a:t>
            </a:r>
            <a:r>
              <a:rPr lang="tr-TR" dirty="0" err="1">
                <a:solidFill>
                  <a:srgbClr val="333333"/>
                </a:solidFill>
                <a:latin typeface="Gill Sans"/>
                <a:ea typeface="Gill Sans"/>
                <a:cs typeface="Gill Sans"/>
                <a:sym typeface="Gill Sans"/>
              </a:rPr>
              <a:t>örn</a:t>
            </a:r>
            <a:r>
              <a:rPr lang="tr-TR" dirty="0">
                <a:solidFill>
                  <a:srgbClr val="333333"/>
                </a:solidFill>
                <a:latin typeface="Gill Sans"/>
                <a:ea typeface="Gill Sans"/>
                <a:cs typeface="Gill Sans"/>
                <a:sym typeface="Gill Sans"/>
              </a:rPr>
              <a:t>. Hukuk İşleri Genel Müdürlüğü, Arabuluculuk Daire Başkanlığı gibi) ya da o arabuluculuk sürecinde yurt dışı uzantılı hangi bilişim sistemlerinin kullanıldığı değişkenlik gösterebilir. </a:t>
            </a:r>
          </a:p>
          <a:p>
            <a:pPr marL="0" marR="0" lvl="0" indent="0" algn="just" rtl="0">
              <a:spcBef>
                <a:spcPts val="0"/>
              </a:spcBef>
              <a:spcAft>
                <a:spcPts val="0"/>
              </a:spcAft>
              <a:buNone/>
            </a:pPr>
            <a:endParaRPr lang="tr-TR" sz="1400" b="0" i="0" u="none" strike="noStrike" cap="none" dirty="0">
              <a:solidFill>
                <a:srgbClr val="333333"/>
              </a:solidFill>
              <a:latin typeface="Gill Sans"/>
              <a:ea typeface="Gill Sans"/>
              <a:cs typeface="Gill Sans"/>
              <a:sym typeface="Gill Sans"/>
            </a:endParaRPr>
          </a:p>
          <a:p>
            <a:pPr marL="0" marR="0" lvl="0" indent="0" algn="just" rtl="0">
              <a:spcBef>
                <a:spcPts val="0"/>
              </a:spcBef>
              <a:spcAft>
                <a:spcPts val="0"/>
              </a:spcAft>
              <a:buNone/>
            </a:pPr>
            <a:r>
              <a:rPr lang="tr-TR" dirty="0">
                <a:solidFill>
                  <a:srgbClr val="333333"/>
                </a:solidFill>
                <a:latin typeface="Gill Sans"/>
                <a:ea typeface="Gill Sans"/>
                <a:cs typeface="Gill Sans"/>
                <a:sym typeface="Gill Sans"/>
              </a:rPr>
              <a:t>Benzer şekilde ana yükümlülük arabulucu açısından 5 sene dosya saklama olsa da bir sağlık verisinin işlenmesi halinde özel mevzuatı daha uzun süre saklama öngörebileceğinden saklama ve imha politikası da değişkenlik gösterebilir. </a:t>
            </a:r>
            <a:endParaRPr lang="tr-TR" sz="1400" b="0" i="0" u="none" strike="noStrike" cap="none" dirty="0">
              <a:solidFill>
                <a:srgbClr val="333333"/>
              </a:solidFill>
              <a:latin typeface="Gill Sans"/>
              <a:ea typeface="Gill Sans"/>
              <a:cs typeface="Gill Sans"/>
              <a:sym typeface="Gill Sans"/>
            </a:endParaRPr>
          </a:p>
        </p:txBody>
      </p:sp>
    </p:spTree>
    <p:extLst>
      <p:ext uri="{BB962C8B-B14F-4D97-AF65-F5344CB8AC3E}">
        <p14:creationId xmlns:p14="http://schemas.microsoft.com/office/powerpoint/2010/main" val="2344419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213"/>
        <p:cNvGrpSpPr/>
        <p:nvPr/>
      </p:nvGrpSpPr>
      <p:grpSpPr>
        <a:xfrm>
          <a:off x="0" y="0"/>
          <a:ext cx="0" cy="0"/>
          <a:chOff x="0" y="0"/>
          <a:chExt cx="0" cy="0"/>
        </a:xfrm>
      </p:grpSpPr>
      <p:sp>
        <p:nvSpPr>
          <p:cNvPr id="214" name="Google Shape;214;p32"/>
          <p:cNvSpPr txBox="1">
            <a:spLocks noGrp="1"/>
          </p:cNvSpPr>
          <p:nvPr>
            <p:ph type="title"/>
          </p:nvPr>
        </p:nvSpPr>
        <p:spPr>
          <a:xfrm>
            <a:off x="1451579" y="804520"/>
            <a:ext cx="9603275" cy="57966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C00000"/>
              </a:buClr>
              <a:buSzPts val="2000"/>
              <a:buFont typeface="Gill Sans"/>
              <a:buNone/>
            </a:pPr>
            <a:r>
              <a:rPr lang="tr-TR" sz="2000" b="1">
                <a:solidFill>
                  <a:srgbClr val="C00000"/>
                </a:solidFill>
              </a:rPr>
              <a:t>3.İLGILI KIŞININ HAKLARINA RIAYET ETMEK</a:t>
            </a:r>
            <a:endParaRPr/>
          </a:p>
        </p:txBody>
      </p:sp>
      <p:sp>
        <p:nvSpPr>
          <p:cNvPr id="215" name="Google Shape;215;p32"/>
          <p:cNvSpPr txBox="1"/>
          <p:nvPr/>
        </p:nvSpPr>
        <p:spPr>
          <a:xfrm>
            <a:off x="1870745" y="2013358"/>
            <a:ext cx="7283741" cy="3838615"/>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tr-TR" sz="1100" b="0" i="0" u="none" strike="noStrike" cap="none" dirty="0">
                <a:solidFill>
                  <a:srgbClr val="000000"/>
                </a:solidFill>
                <a:latin typeface="Gill Sans"/>
                <a:ea typeface="Gill Sans"/>
                <a:cs typeface="Gill Sans"/>
                <a:sym typeface="Gill Sans"/>
              </a:rPr>
              <a:t>Benzer şekilde </a:t>
            </a:r>
            <a:r>
              <a:rPr lang="tr-TR" sz="1100" b="0" i="0" u="none" strike="noStrike" cap="none" dirty="0" err="1">
                <a:solidFill>
                  <a:srgbClr val="000000"/>
                </a:solidFill>
                <a:latin typeface="Gill Sans"/>
                <a:ea typeface="Gill Sans"/>
                <a:cs typeface="Gill Sans"/>
                <a:sym typeface="Gill Sans"/>
              </a:rPr>
              <a:t>Verbis</a:t>
            </a:r>
            <a:r>
              <a:rPr lang="tr-TR" sz="1100" b="0" i="0" u="none" strike="noStrike" cap="none" dirty="0">
                <a:solidFill>
                  <a:srgbClr val="000000"/>
                </a:solidFill>
                <a:latin typeface="Gill Sans"/>
                <a:ea typeface="Gill Sans"/>
                <a:cs typeface="Gill Sans"/>
                <a:sym typeface="Gill Sans"/>
              </a:rPr>
              <a:t> kayıt yükümünden muaf olması arabulucunun ‘İlgili Kişinin Haklarına Riayet Etmek’ Yükümünü Ortadan Kaldırmaz. </a:t>
            </a:r>
            <a:endParaRPr dirty="0"/>
          </a:p>
          <a:p>
            <a:pPr marL="0" marR="0" lvl="0" indent="0" algn="just" rtl="0">
              <a:lnSpc>
                <a:spcPct val="107000"/>
              </a:lnSpc>
              <a:spcBef>
                <a:spcPts val="750"/>
              </a:spcBef>
              <a:spcAft>
                <a:spcPts val="0"/>
              </a:spcAft>
              <a:buNone/>
            </a:pPr>
            <a:r>
              <a:rPr lang="tr-TR" sz="1100" b="1" i="0" u="none" strike="noStrike" cap="none" dirty="0">
                <a:solidFill>
                  <a:srgbClr val="000000"/>
                </a:solidFill>
                <a:latin typeface="Gill Sans"/>
                <a:ea typeface="Gill Sans"/>
                <a:cs typeface="Gill Sans"/>
                <a:sym typeface="Gill Sans"/>
              </a:rPr>
              <a:t>6698 Sayılı Kişisel Verilerin Korunması Hakkında Kanun’un ‘İlgili Kişinin Hakları’ başlıklı 11. Maddesi uyarınca:</a:t>
            </a:r>
            <a:endParaRPr dirty="0"/>
          </a:p>
          <a:p>
            <a:pPr marL="0" marR="0" lvl="0" indent="450215" algn="just" rtl="0">
              <a:spcBef>
                <a:spcPts val="750"/>
              </a:spcBef>
              <a:spcAft>
                <a:spcPts val="0"/>
              </a:spcAft>
              <a:buNone/>
            </a:pPr>
            <a:r>
              <a:rPr lang="tr-TR" sz="1100" b="1" i="0" u="none" strike="noStrike" cap="none" dirty="0">
                <a:solidFill>
                  <a:srgbClr val="000000"/>
                </a:solidFill>
                <a:latin typeface="Gill Sans"/>
                <a:ea typeface="Gill Sans"/>
                <a:cs typeface="Gill Sans"/>
                <a:sym typeface="Gill Sans"/>
              </a:rPr>
              <a:t>İlgili kişinin hakları</a:t>
            </a:r>
            <a:endParaRPr sz="1100" b="0" i="0" u="none" strike="noStrike" cap="none" dirty="0">
              <a:solidFill>
                <a:srgbClr val="000000"/>
              </a:solidFill>
              <a:latin typeface="Gill Sans"/>
              <a:ea typeface="Gill Sans"/>
              <a:cs typeface="Gill Sans"/>
              <a:sym typeface="Gill Sans"/>
            </a:endParaRPr>
          </a:p>
          <a:p>
            <a:pPr marL="0" marR="0" lvl="0" indent="450215" algn="just" rtl="0">
              <a:spcBef>
                <a:spcPts val="0"/>
              </a:spcBef>
              <a:spcAft>
                <a:spcPts val="0"/>
              </a:spcAft>
              <a:buNone/>
            </a:pPr>
            <a:r>
              <a:rPr lang="tr-TR" sz="1100" b="1" i="0" u="none" strike="noStrike" cap="none" dirty="0">
                <a:solidFill>
                  <a:srgbClr val="000000"/>
                </a:solidFill>
                <a:latin typeface="Gill Sans"/>
                <a:ea typeface="Gill Sans"/>
                <a:cs typeface="Gill Sans"/>
                <a:sym typeface="Gill Sans"/>
              </a:rPr>
              <a:t>MADDE 11-</a:t>
            </a:r>
            <a:r>
              <a:rPr lang="tr-TR" sz="1100" b="0" i="0" u="none" strike="noStrike" cap="none" dirty="0">
                <a:solidFill>
                  <a:srgbClr val="000000"/>
                </a:solidFill>
                <a:latin typeface="Gill Sans"/>
                <a:ea typeface="Gill Sans"/>
                <a:cs typeface="Gill Sans"/>
                <a:sym typeface="Gill Sans"/>
              </a:rPr>
              <a:t> (1) Herkes, veri sorumlusuna başvurarak kendisiyle ilgili;</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a) Kişisel veri işlenip işlenmediğini öğrenme,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b) Kişisel verileri işlenmişse buna ilişkin bilgi talep etme,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c) Kişisel verilerin işlenme amacını ve bunların amacına uygun kullanılıp kullanılmadığını öğrenme,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ç) Yurt içinde veya yurt dışında kişisel verilerin aktarıldığı üçüncü kişileri bilme,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d) Kişisel verilerin eksik veya yanlış işlenmiş olması hâlinde bunların düzeltilmesini isteme,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e) 7 </a:t>
            </a:r>
            <a:r>
              <a:rPr lang="tr-TR" sz="1100" b="0" i="0" u="none" strike="noStrike" cap="none" dirty="0" err="1">
                <a:solidFill>
                  <a:srgbClr val="000000"/>
                </a:solidFill>
                <a:latin typeface="Gill Sans"/>
                <a:ea typeface="Gill Sans"/>
                <a:cs typeface="Gill Sans"/>
                <a:sym typeface="Gill Sans"/>
              </a:rPr>
              <a:t>nci</a:t>
            </a:r>
            <a:r>
              <a:rPr lang="tr-TR" sz="1100" b="0" i="0" u="none" strike="noStrike" cap="none" dirty="0">
                <a:solidFill>
                  <a:srgbClr val="000000"/>
                </a:solidFill>
                <a:latin typeface="Gill Sans"/>
                <a:ea typeface="Gill Sans"/>
                <a:cs typeface="Gill Sans"/>
                <a:sym typeface="Gill Sans"/>
              </a:rPr>
              <a:t> maddede öngörülen şartlar çerçevesinde kişisel verilerin silinmesini veya yok edilmesini isteme,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f) (d) ve (e) bentleri uyarınca yapılan işlemlerin, kişisel verilerin aktarıldığı üçüncü kişilere bildirilmesini isteme,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g) İşlenen verilerin münhasıran otomatik sistemler vasıtasıyla analiz edilmesi suretiyle kişinin kendisi aleyhine bir sonucun ortaya çıkmasına itiraz etme,</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ğ) Kişisel verilerin kanuna aykırı olarak işlenmesi sebebiyle zarara uğraması hâlinde zararın giderilmesini talep etme haklarına sahiptir.</a:t>
            </a:r>
            <a:endParaRPr dirty="0"/>
          </a:p>
          <a:p>
            <a:pPr marL="0" marR="0" lvl="0" indent="450215" algn="just" rtl="0">
              <a:spcBef>
                <a:spcPts val="0"/>
              </a:spcBef>
              <a:spcAft>
                <a:spcPts val="0"/>
              </a:spcAft>
              <a:buNone/>
            </a:pPr>
            <a:endParaRPr sz="1100" b="0" i="0" u="none" strike="noStrike" cap="none" dirty="0">
              <a:solidFill>
                <a:srgbClr val="000000"/>
              </a:solidFill>
              <a:latin typeface="Gill Sans"/>
              <a:ea typeface="Gill Sans"/>
              <a:cs typeface="Gill Sans"/>
              <a:sym typeface="Gill Sans"/>
            </a:endParaRPr>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Arabulucuların da bu bilgileri haiz olması ve kişilerin taleplerine yardımcı olması ve cevap vermesi gerekmektedir.</a:t>
            </a:r>
            <a:endParaRPr dirty="0"/>
          </a:p>
          <a:p>
            <a:pPr marL="0" marR="0" lvl="0" indent="0" algn="just" rtl="0">
              <a:lnSpc>
                <a:spcPct val="107000"/>
              </a:lnSpc>
              <a:spcBef>
                <a:spcPts val="0"/>
              </a:spcBef>
              <a:spcAft>
                <a:spcPts val="0"/>
              </a:spcAft>
              <a:buNone/>
            </a:pPr>
            <a:endParaRPr sz="1800" b="0" i="0" u="none" strike="noStrike" cap="none" dirty="0">
              <a:solidFill>
                <a:srgbClr val="000000"/>
              </a:solidFill>
              <a:latin typeface="Gill Sans"/>
              <a:ea typeface="Gill Sans"/>
              <a:cs typeface="Gill Sans"/>
              <a:sym typeface="Gill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219"/>
        <p:cNvGrpSpPr/>
        <p:nvPr/>
      </p:nvGrpSpPr>
      <p:grpSpPr>
        <a:xfrm>
          <a:off x="0" y="0"/>
          <a:ext cx="0" cy="0"/>
          <a:chOff x="0" y="0"/>
          <a:chExt cx="0" cy="0"/>
        </a:xfrm>
      </p:grpSpPr>
      <p:sp>
        <p:nvSpPr>
          <p:cNvPr id="220" name="Google Shape;220;p33"/>
          <p:cNvSpPr txBox="1">
            <a:spLocks noGrp="1"/>
          </p:cNvSpPr>
          <p:nvPr>
            <p:ph type="title"/>
          </p:nvPr>
        </p:nvSpPr>
        <p:spPr>
          <a:xfrm>
            <a:off x="1543858" y="829686"/>
            <a:ext cx="9603275" cy="57127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C00000"/>
              </a:buClr>
              <a:buSzPts val="2000"/>
              <a:buFont typeface="Gill Sans"/>
              <a:buNone/>
            </a:pPr>
            <a:r>
              <a:rPr lang="tr-TR" sz="2000" b="1">
                <a:solidFill>
                  <a:srgbClr val="C00000"/>
                </a:solidFill>
              </a:rPr>
              <a:t>3.VERI GÜVENLIĞINE ILIŞKIN YÜKÜMLÜLÜKLER </a:t>
            </a:r>
            <a:endParaRPr/>
          </a:p>
        </p:txBody>
      </p:sp>
      <p:sp>
        <p:nvSpPr>
          <p:cNvPr id="221" name="Google Shape;221;p33"/>
          <p:cNvSpPr txBox="1"/>
          <p:nvPr/>
        </p:nvSpPr>
        <p:spPr>
          <a:xfrm>
            <a:off x="1633491" y="2013358"/>
            <a:ext cx="9757906" cy="5821938"/>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tr-TR" sz="1100" b="0" i="0" u="none" strike="noStrike" cap="none" dirty="0" err="1">
                <a:solidFill>
                  <a:schemeClr val="dk1"/>
                </a:solidFill>
                <a:latin typeface="Gill Sans"/>
                <a:ea typeface="Gill Sans"/>
                <a:cs typeface="Gill Sans"/>
                <a:sym typeface="Gill Sans"/>
              </a:rPr>
              <a:t>Verbis’e</a:t>
            </a:r>
            <a:r>
              <a:rPr lang="tr-TR" sz="1100" b="0" i="0" u="none" strike="noStrike" cap="none" dirty="0">
                <a:solidFill>
                  <a:schemeClr val="dk1"/>
                </a:solidFill>
                <a:latin typeface="Gill Sans"/>
                <a:ea typeface="Gill Sans"/>
                <a:cs typeface="Gill Sans"/>
                <a:sym typeface="Gill Sans"/>
              </a:rPr>
              <a:t>  kayıt yükümlülüğü olmayan bir veri sorumlusu, yine Kanun uyarınca üzerine düşen ‘Veri Güvenliğine İlişkin Yükümlülükleri’ yerine getirmeli, öngörülen uygun düzeyde veri güvenliğine ilişkin her türlü idari ve teknik tedbiri almak durumundadır. Aksi halde bir veri ihlali söz konusu olursa, şüphesiz yaptırımların da muhatabı olabilecektir.</a:t>
            </a:r>
            <a:endParaRPr dirty="0"/>
          </a:p>
          <a:p>
            <a:pPr marL="0" marR="0" lvl="0" indent="0" algn="just" rtl="0">
              <a:lnSpc>
                <a:spcPct val="107000"/>
              </a:lnSpc>
              <a:spcBef>
                <a:spcPts val="750"/>
              </a:spcBef>
              <a:spcAft>
                <a:spcPts val="0"/>
              </a:spcAft>
              <a:buNone/>
            </a:pPr>
            <a:r>
              <a:rPr lang="tr-TR" sz="1100" b="1" i="0" u="none" strike="noStrike" cap="none" dirty="0">
                <a:solidFill>
                  <a:srgbClr val="000000"/>
                </a:solidFill>
                <a:latin typeface="Gill Sans"/>
                <a:ea typeface="Gill Sans"/>
                <a:cs typeface="Gill Sans"/>
                <a:sym typeface="Gill Sans"/>
              </a:rPr>
              <a:t>6698 Sayılı Kişisel Verilerin Korunması Hakkında Kanun’un ‘Veri Güvenliğine İlişkin Yükümlülükler’ başlıklı 12. Maddesi uyarınca:</a:t>
            </a:r>
            <a:endParaRPr dirty="0"/>
          </a:p>
          <a:p>
            <a:pPr marL="0" marR="0" lvl="0" indent="450215" algn="just" rtl="0">
              <a:spcBef>
                <a:spcPts val="750"/>
              </a:spcBef>
              <a:spcAft>
                <a:spcPts val="0"/>
              </a:spcAft>
              <a:buNone/>
            </a:pPr>
            <a:r>
              <a:rPr lang="tr-TR" sz="1100" b="1" i="0" u="none" strike="noStrike" cap="none" dirty="0">
                <a:solidFill>
                  <a:srgbClr val="000000"/>
                </a:solidFill>
                <a:latin typeface="Gill Sans"/>
                <a:ea typeface="Gill Sans"/>
                <a:cs typeface="Gill Sans"/>
                <a:sym typeface="Gill Sans"/>
              </a:rPr>
              <a:t>MADDE 12-</a:t>
            </a:r>
            <a:r>
              <a:rPr lang="tr-TR" sz="1100" b="0" i="0" u="none" strike="noStrike" cap="none" dirty="0">
                <a:solidFill>
                  <a:srgbClr val="000000"/>
                </a:solidFill>
                <a:latin typeface="Gill Sans"/>
                <a:ea typeface="Gill Sans"/>
                <a:cs typeface="Gill Sans"/>
                <a:sym typeface="Gill Sans"/>
              </a:rPr>
              <a:t> (1) Veri sorumlusu;</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a) Kişisel verilerin hukuka aykırı olarak işlenmesini önlemek,</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b) Kişisel verilere hukuka aykırı olarak erişilmesini önlemek,</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c) Kişisel verilerin muhafazasını sağlamak,</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amacıyla uygun güvenlik düzeyini temin etmeye yönelik gerekli her türlü teknik ve idari tedbirleri almak zorundadır.</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(2) Veri sorumlusu, kişisel verilerin kendi adına başka bir gerçek veya tüzel kişi tarafından işlenmesi hâlinde, birinci fıkrada belirtilen tedbirlerin alınması hususunda bu kişilerle birlikte müştereken sorumludur.</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(3) Veri sorumlusu, kendi kurum veya kuruluşunda, bu Kanun hükümlerinin uygulanmasını sağlamak amacıyla gerekli denetimleri yapmak veya yaptırmak zorundadır.</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(4) Veri sorumluları ile veri işleyen kişiler, öğrendikleri kişisel verileri bu Kanun hükümlerine aykırı olarak başkasına açıklayamaz ve işleme amacı dışında kullanamazlar. Bu yükümlülük görevden ayrılmalarından sonra da devam eder.</a:t>
            </a:r>
            <a:endParaRPr dirty="0"/>
          </a:p>
          <a:p>
            <a:pPr marL="0" marR="0" lvl="0" indent="450215" algn="just" rtl="0">
              <a:spcBef>
                <a:spcPts val="0"/>
              </a:spcBef>
              <a:spcAft>
                <a:spcPts val="0"/>
              </a:spcAft>
              <a:buNone/>
            </a:pPr>
            <a:r>
              <a:rPr lang="tr-TR" sz="1100" b="0" i="0" u="none" strike="noStrike" cap="none" dirty="0">
                <a:solidFill>
                  <a:srgbClr val="000000"/>
                </a:solidFill>
                <a:latin typeface="Gill Sans"/>
                <a:ea typeface="Gill Sans"/>
                <a:cs typeface="Gill Sans"/>
                <a:sym typeface="Gill Sans"/>
              </a:rPr>
              <a:t>(5) İşlenen kişisel verilerin kanuni olmayan yollarla başkaları tarafından elde edilmesi hâlinde, veri sorumlusu bu durumu en kısa sürede ilgilisine ve Kurula bildirir. Kurul, gerekmesi hâlinde bu durumu, kendi internet sitesinde ya da uygun göreceği başka bir yöntemle ilan edebilir.</a:t>
            </a:r>
            <a:endParaRPr dirty="0"/>
          </a:p>
          <a:p>
            <a:pPr marL="0" marR="0" lvl="0" indent="0" algn="just" rtl="0">
              <a:lnSpc>
                <a:spcPct val="107000"/>
              </a:lnSpc>
              <a:spcBef>
                <a:spcPts val="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200" b="0" i="0" u="none" strike="noStrike" cap="none" dirty="0">
              <a:solidFill>
                <a:schemeClr val="dk1"/>
              </a:solidFill>
              <a:latin typeface="Gill Sans"/>
              <a:ea typeface="Gill Sans"/>
              <a:cs typeface="Gill Sans"/>
              <a:sym typeface="Gill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7867" y="287867"/>
            <a:ext cx="11684000" cy="4524315"/>
          </a:xfrm>
          <a:prstGeom prst="rect">
            <a:avLst/>
          </a:prstGeom>
        </p:spPr>
        <p:txBody>
          <a:bodyPr wrap="square">
            <a:spAutoFit/>
          </a:bodyPr>
          <a:lstStyle/>
          <a:p>
            <a:pPr algn="just"/>
            <a:r>
              <a:rPr lang="tr-TR" sz="1800" b="1" dirty="0">
                <a:latin typeface="Gill Sans" panose="020B0604020202020204" charset="0"/>
              </a:rPr>
              <a:t>       </a:t>
            </a:r>
            <a:r>
              <a:rPr lang="tr-TR" sz="1800" b="1" u="sng" dirty="0">
                <a:latin typeface="Gill Sans" panose="020B0604020202020204" charset="0"/>
              </a:rPr>
              <a:t>Örneğin</a:t>
            </a:r>
            <a:r>
              <a:rPr lang="tr-TR" sz="1800" b="1" dirty="0">
                <a:latin typeface="Gill Sans" panose="020B0604020202020204" charset="0"/>
              </a:rPr>
              <a:t>, </a:t>
            </a:r>
            <a:r>
              <a:rPr lang="tr-TR" sz="1800" dirty="0">
                <a:latin typeface="Gill Sans" panose="020B0604020202020204" charset="0"/>
              </a:rPr>
              <a:t>arabuluculuk faaliyetlerinin yürütüldüğü ofis ya da merkezlerde dosyaların güvenli yerlerde ve herkesin erişimine açık olmayacak şekilde saklanması konusunda tedbir almak arabulucunun yükümündedir. </a:t>
            </a:r>
          </a:p>
          <a:p>
            <a:pPr algn="just"/>
            <a:endParaRPr lang="tr-TR" sz="1800" dirty="0">
              <a:latin typeface="Gill Sans" panose="020B0604020202020204" charset="0"/>
            </a:endParaRPr>
          </a:p>
          <a:p>
            <a:pPr algn="just"/>
            <a:r>
              <a:rPr lang="tr-TR" sz="1800" dirty="0">
                <a:latin typeface="Gill Sans" panose="020B0604020202020204" charset="0"/>
              </a:rPr>
              <a:t>        Yine benzer şekilde, bilgisayar ortamında tutulan kayıtlar için gerekli bilişim tedbirlerinin alınması, bilgisayar başında değilken şifreli ekran kullanımı ile ofis çalışanlarının dosyalara erişim imkanının engellenmesi akla gelen tedbirler kapsamında sayılabilecektir. </a:t>
            </a:r>
          </a:p>
          <a:p>
            <a:pPr indent="450215" algn="just" fontAlgn="ctr"/>
            <a:endParaRPr lang="tr-TR" sz="1800" dirty="0">
              <a:latin typeface="Gill Sans" panose="020B0604020202020204" charset="0"/>
            </a:endParaRPr>
          </a:p>
          <a:p>
            <a:pPr indent="450215" algn="just" fontAlgn="ctr"/>
            <a:r>
              <a:rPr lang="tr-TR" sz="1800" dirty="0">
                <a:latin typeface="Gill Sans" panose="020B0604020202020204" charset="0"/>
              </a:rPr>
              <a:t>** KVKK madde 12 uyarınca işlenen kişisel verilerin kanuni olmayan yollarla başkaları tarafından elde edilmesi hâlinde, arabulucu bu durumu en kısa sürede ilgilisine ve Kurula bildirmekle yükümlüdür. </a:t>
            </a:r>
          </a:p>
          <a:p>
            <a:pPr indent="450215" algn="just" fontAlgn="ctr"/>
            <a:endParaRPr lang="tr-TR" sz="1800" dirty="0">
              <a:latin typeface="Gill Sans" panose="020B0604020202020204" charset="0"/>
            </a:endParaRPr>
          </a:p>
          <a:p>
            <a:pPr indent="450215" algn="just" fontAlgn="ctr"/>
            <a:r>
              <a:rPr lang="tr-TR" sz="1800" dirty="0">
                <a:latin typeface="Gill Sans" panose="020B0604020202020204" charset="0"/>
              </a:rPr>
              <a:t>** Yine madde 11kapsamında dikkat edilmesi gereken en önemli noktalardan birisi yurt dışı veri aktarımıdır. Arabuluculuk sürecinde genellikle </a:t>
            </a:r>
            <a:r>
              <a:rPr lang="tr-TR" sz="1800" dirty="0" err="1">
                <a:latin typeface="Gill Sans" panose="020B0604020202020204" charset="0"/>
              </a:rPr>
              <a:t>gmail</a:t>
            </a:r>
            <a:r>
              <a:rPr lang="tr-TR" sz="1800" dirty="0">
                <a:latin typeface="Gill Sans" panose="020B0604020202020204" charset="0"/>
              </a:rPr>
              <a:t>, Hotmail gibi sunucusu yurt dışı uzantılı mail adresleri, </a:t>
            </a:r>
            <a:r>
              <a:rPr lang="tr-TR" sz="1800" dirty="0" err="1">
                <a:latin typeface="Gill Sans" panose="020B0604020202020204" charset="0"/>
              </a:rPr>
              <a:t>Whats</a:t>
            </a:r>
            <a:r>
              <a:rPr lang="tr-TR" sz="1800" dirty="0">
                <a:latin typeface="Gill Sans" panose="020B0604020202020204" charset="0"/>
              </a:rPr>
              <a:t> </a:t>
            </a:r>
            <a:r>
              <a:rPr lang="tr-TR" sz="1800" dirty="0" err="1">
                <a:latin typeface="Gill Sans" panose="020B0604020202020204" charset="0"/>
              </a:rPr>
              <a:t>App</a:t>
            </a:r>
            <a:r>
              <a:rPr lang="tr-TR" sz="1800" dirty="0">
                <a:latin typeface="Gill Sans" panose="020B0604020202020204" charset="0"/>
              </a:rPr>
              <a:t>, </a:t>
            </a:r>
            <a:r>
              <a:rPr lang="tr-TR" sz="1800" dirty="0" err="1">
                <a:latin typeface="Gill Sans" panose="020B0604020202020204" charset="0"/>
              </a:rPr>
              <a:t>Zoom</a:t>
            </a:r>
            <a:r>
              <a:rPr lang="tr-TR" sz="1800" dirty="0">
                <a:latin typeface="Gill Sans" panose="020B0604020202020204" charset="0"/>
              </a:rPr>
              <a:t>, Google </a:t>
            </a:r>
            <a:r>
              <a:rPr lang="tr-TR" sz="1800" dirty="0" err="1">
                <a:latin typeface="Gill Sans" panose="020B0604020202020204" charset="0"/>
              </a:rPr>
              <a:t>Meets</a:t>
            </a:r>
            <a:r>
              <a:rPr lang="tr-TR" sz="1800" dirty="0">
                <a:latin typeface="Gill Sans" panose="020B0604020202020204" charset="0"/>
              </a:rPr>
              <a:t> gibi ses ve görüntü nakli sağlayan uygulamalar kullanılmaktadır. Bu kapsamda ilgili kişi statüsünde olan taraflara bu hususun bildirilmesi ve açık rıza alınması arabulucunun yükümlülüğünde olacaktır. </a:t>
            </a:r>
          </a:p>
          <a:p>
            <a:pPr indent="450215" algn="just" fontAlgn="ctr"/>
            <a:endParaRPr lang="tr-TR" sz="1800" dirty="0">
              <a:latin typeface="Gill Sans" panose="020B0604020202020204" charset="0"/>
            </a:endParaRPr>
          </a:p>
          <a:p>
            <a:pPr indent="450215" algn="just" fontAlgn="ctr"/>
            <a:endParaRPr lang="tr-TR" sz="1800" dirty="0">
              <a:latin typeface="Gill Sans" panose="020B0604020202020204" charset="0"/>
            </a:endParaRPr>
          </a:p>
        </p:txBody>
      </p:sp>
    </p:spTree>
    <p:extLst>
      <p:ext uri="{BB962C8B-B14F-4D97-AF65-F5344CB8AC3E}">
        <p14:creationId xmlns:p14="http://schemas.microsoft.com/office/powerpoint/2010/main" val="3715413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225"/>
        <p:cNvGrpSpPr/>
        <p:nvPr/>
      </p:nvGrpSpPr>
      <p:grpSpPr>
        <a:xfrm>
          <a:off x="0" y="0"/>
          <a:ext cx="0" cy="0"/>
          <a:chOff x="0" y="0"/>
          <a:chExt cx="0" cy="0"/>
        </a:xfrm>
      </p:grpSpPr>
      <p:sp>
        <p:nvSpPr>
          <p:cNvPr id="226" name="Google Shape;226;p34"/>
          <p:cNvSpPr txBox="1">
            <a:spLocks noGrp="1"/>
          </p:cNvSpPr>
          <p:nvPr>
            <p:ph type="title"/>
          </p:nvPr>
        </p:nvSpPr>
        <p:spPr>
          <a:xfrm>
            <a:off x="1451579" y="804520"/>
            <a:ext cx="9603275" cy="58713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C00000"/>
              </a:buClr>
              <a:buSzPts val="2000"/>
              <a:buFont typeface="Gill Sans"/>
              <a:buNone/>
            </a:pPr>
            <a:r>
              <a:rPr lang="tr-TR" sz="2000" b="1">
                <a:solidFill>
                  <a:srgbClr val="C00000"/>
                </a:solidFill>
              </a:rPr>
              <a:t>4. SAKLAMA VE İMHA YÜKÜMLÜLÜĞÜ</a:t>
            </a:r>
            <a:endParaRPr/>
          </a:p>
        </p:txBody>
      </p:sp>
      <p:sp>
        <p:nvSpPr>
          <p:cNvPr id="227" name="Google Shape;227;p34"/>
          <p:cNvSpPr txBox="1">
            <a:spLocks noGrp="1"/>
          </p:cNvSpPr>
          <p:nvPr>
            <p:ph type="body" idx="1"/>
          </p:nvPr>
        </p:nvSpPr>
        <p:spPr>
          <a:xfrm>
            <a:off x="1529697" y="1803065"/>
            <a:ext cx="9135454" cy="4375516"/>
          </a:xfrm>
          <a:prstGeom prst="rect">
            <a:avLst/>
          </a:prstGeom>
          <a:no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chemeClr val="dk1"/>
              </a:buClr>
              <a:buSzPts val="900"/>
              <a:buFont typeface="Arial"/>
              <a:buNone/>
            </a:pPr>
            <a:endParaRPr sz="900" b="1" i="0" u="none" strike="noStrike" cap="none" dirty="0">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chemeClr val="dk1"/>
              </a:buClr>
              <a:buSzPts val="900"/>
              <a:buFont typeface="Arial"/>
              <a:buNone/>
            </a:pPr>
            <a:endParaRPr sz="900" b="1" i="0" u="none" strike="noStrike" cap="none" dirty="0">
              <a:solidFill>
                <a:srgbClr val="000000"/>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1400"/>
              <a:buFont typeface="Arial"/>
              <a:buNone/>
            </a:pPr>
            <a:r>
              <a:rPr lang="tr-TR" sz="1400" b="1" i="0" u="none" strike="noStrike" cap="none" dirty="0">
                <a:solidFill>
                  <a:srgbClr val="000000"/>
                </a:solidFill>
                <a:latin typeface="Gill Sans"/>
                <a:ea typeface="Gill Sans"/>
                <a:cs typeface="Gill Sans"/>
                <a:sym typeface="Gill Sans"/>
              </a:rPr>
              <a:t>Kişisel Verilerin Silinmesi, Yok Edilmesi veya Anonim Hale Getirilmesi  Hakkında Yönetmeliği’nin ‘</a:t>
            </a:r>
            <a:r>
              <a:rPr lang="tr-TR" sz="1400" b="1" i="0" u="none" strike="noStrike" cap="none" dirty="0" err="1">
                <a:solidFill>
                  <a:srgbClr val="000000"/>
                </a:solidFill>
                <a:latin typeface="Gill Sans"/>
                <a:ea typeface="Gill Sans"/>
                <a:cs typeface="Gill Sans"/>
                <a:sym typeface="Gill Sans"/>
              </a:rPr>
              <a:t>llkeler</a:t>
            </a:r>
            <a:r>
              <a:rPr lang="tr-TR" sz="1400" b="1" i="0" u="none" strike="noStrike" cap="none" dirty="0">
                <a:solidFill>
                  <a:srgbClr val="000000"/>
                </a:solidFill>
                <a:latin typeface="Gill Sans"/>
                <a:ea typeface="Gill Sans"/>
                <a:cs typeface="Gill Sans"/>
                <a:sym typeface="Gill Sans"/>
              </a:rPr>
              <a:t>’ başlıklı 7/1. maddesine göre:</a:t>
            </a:r>
            <a:endParaRPr dirty="0"/>
          </a:p>
          <a:p>
            <a:pPr marL="0" marR="0" lvl="0" indent="0" algn="just" rtl="0">
              <a:lnSpc>
                <a:spcPct val="100000"/>
              </a:lnSpc>
              <a:spcBef>
                <a:spcPts val="0"/>
              </a:spcBef>
              <a:spcAft>
                <a:spcPts val="0"/>
              </a:spcAft>
              <a:buClr>
                <a:schemeClr val="dk1"/>
              </a:buClr>
              <a:buSzPts val="1400"/>
              <a:buFont typeface="Arial"/>
              <a:buNone/>
            </a:pPr>
            <a:endParaRPr sz="1400" b="1" i="0" u="none" strike="noStrike" cap="none" dirty="0">
              <a:solidFill>
                <a:srgbClr val="000000"/>
              </a:solidFill>
              <a:latin typeface="Gill Sans"/>
              <a:ea typeface="Gill Sans"/>
              <a:cs typeface="Gill Sans"/>
              <a:sym typeface="Gill Sans"/>
            </a:endParaRPr>
          </a:p>
          <a:p>
            <a:pPr marL="0" marR="0" lvl="0" indent="0" algn="just" rtl="0">
              <a:lnSpc>
                <a:spcPct val="100000"/>
              </a:lnSpc>
              <a:spcBef>
                <a:spcPts val="0"/>
              </a:spcBef>
              <a:spcAft>
                <a:spcPts val="0"/>
              </a:spcAft>
              <a:buClr>
                <a:srgbClr val="000000"/>
              </a:buClr>
              <a:buSzPts val="1400"/>
              <a:buFont typeface="Arial"/>
              <a:buNone/>
            </a:pPr>
            <a:r>
              <a:rPr lang="tr-TR" sz="1400" b="1" i="0" u="none" strike="noStrike" cap="none" dirty="0">
                <a:solidFill>
                  <a:srgbClr val="000000"/>
                </a:solidFill>
                <a:latin typeface="Gill Sans"/>
                <a:ea typeface="Gill Sans"/>
                <a:cs typeface="Gill Sans"/>
                <a:sym typeface="Gill Sans"/>
              </a:rPr>
              <a:t>MADDE 7 – </a:t>
            </a:r>
            <a:r>
              <a:rPr lang="tr-TR" sz="1400" b="0" i="0" u="none" strike="noStrike" cap="none" dirty="0">
                <a:solidFill>
                  <a:srgbClr val="000000"/>
                </a:solidFill>
                <a:latin typeface="Gill Sans"/>
                <a:ea typeface="Gill Sans"/>
                <a:cs typeface="Gill Sans"/>
                <a:sym typeface="Gill Sans"/>
              </a:rPr>
              <a:t>(1) Kanunun 5 inci ve 6 </a:t>
            </a:r>
            <a:r>
              <a:rPr lang="tr-TR" sz="1400" b="0" i="0" u="none" strike="noStrike" cap="none" dirty="0" err="1">
                <a:solidFill>
                  <a:srgbClr val="000000"/>
                </a:solidFill>
                <a:latin typeface="Gill Sans"/>
                <a:ea typeface="Gill Sans"/>
                <a:cs typeface="Gill Sans"/>
                <a:sym typeface="Gill Sans"/>
              </a:rPr>
              <a:t>ncı</a:t>
            </a:r>
            <a:r>
              <a:rPr lang="tr-TR" sz="1400" b="0" i="0" u="none" strike="noStrike" cap="none" dirty="0">
                <a:solidFill>
                  <a:srgbClr val="000000"/>
                </a:solidFill>
                <a:latin typeface="Gill Sans"/>
                <a:ea typeface="Gill Sans"/>
                <a:cs typeface="Gill Sans"/>
                <a:sym typeface="Gill Sans"/>
              </a:rPr>
              <a:t> maddelerinde yer alan kişisel verilerin işlenme şartlarının tamamının ortadan kalkması halinde, kişisel verilerin veri sorumlusu tarafından resen veya ilgili kişinin talebi üzerine silinmesi, yok edilmesi veya anonim hâle getirilmesi gerekir.</a:t>
            </a:r>
            <a:endParaRPr dirty="0"/>
          </a:p>
          <a:p>
            <a:pPr marL="0" marR="0" lvl="0" indent="0" algn="just" rtl="0">
              <a:lnSpc>
                <a:spcPct val="100000"/>
              </a:lnSpc>
              <a:spcBef>
                <a:spcPts val="0"/>
              </a:spcBef>
              <a:spcAft>
                <a:spcPts val="0"/>
              </a:spcAft>
              <a:buClr>
                <a:schemeClr val="dk1"/>
              </a:buClr>
              <a:buSzPts val="1400"/>
              <a:buFont typeface="Arial"/>
              <a:buNone/>
            </a:pPr>
            <a:endParaRPr sz="1400" b="0" i="0" u="none" strike="noStrike" cap="none" dirty="0">
              <a:solidFill>
                <a:srgbClr val="000000"/>
              </a:solidFill>
              <a:latin typeface="Gill Sans"/>
              <a:ea typeface="Gill Sans"/>
              <a:cs typeface="Gill Sans"/>
              <a:sym typeface="Gill Sans"/>
            </a:endParaRPr>
          </a:p>
          <a:p>
            <a:pPr marL="0" marR="0" lvl="0" indent="0" algn="just" rtl="0">
              <a:lnSpc>
                <a:spcPct val="100000"/>
              </a:lnSpc>
              <a:spcBef>
                <a:spcPts val="0"/>
              </a:spcBef>
              <a:spcAft>
                <a:spcPts val="0"/>
              </a:spcAft>
              <a:buClr>
                <a:srgbClr val="000000"/>
              </a:buClr>
              <a:buSzPts val="1400"/>
              <a:buFont typeface="Arial"/>
              <a:buNone/>
            </a:pPr>
            <a:r>
              <a:rPr lang="tr-TR" sz="1400" b="1" i="0" u="none" strike="noStrike" cap="none" dirty="0">
                <a:solidFill>
                  <a:srgbClr val="000000"/>
                </a:solidFill>
                <a:latin typeface="Gill Sans"/>
                <a:ea typeface="Gill Sans"/>
                <a:cs typeface="Gill Sans"/>
                <a:sym typeface="Gill Sans"/>
              </a:rPr>
              <a:t>İlgili Yönetmeliği’nin ‘ Kişisel Verileri Resen Silme, Yok Etme veya Anonim Hale Getirme Süreleri’ başlıklı 11/1. maddesine göre ise:</a:t>
            </a:r>
            <a:r>
              <a:rPr lang="tr-TR" sz="1400" b="1" i="0" u="none" strike="noStrike" cap="none" dirty="0">
                <a:solidFill>
                  <a:srgbClr val="000000"/>
                </a:solidFill>
                <a:latin typeface="Times New Roman"/>
                <a:ea typeface="Times New Roman"/>
                <a:cs typeface="Times New Roman"/>
                <a:sym typeface="Times New Roman"/>
              </a:rPr>
              <a:t> </a:t>
            </a:r>
            <a:endParaRPr dirty="0"/>
          </a:p>
          <a:p>
            <a:pPr marL="0" marR="0" lvl="0" indent="0" algn="just" rtl="0">
              <a:lnSpc>
                <a:spcPct val="100000"/>
              </a:lnSpc>
              <a:spcBef>
                <a:spcPts val="0"/>
              </a:spcBef>
              <a:spcAft>
                <a:spcPts val="0"/>
              </a:spcAft>
              <a:buClr>
                <a:schemeClr val="dk1"/>
              </a:buClr>
              <a:buSzPts val="1400"/>
              <a:buFont typeface="Arial"/>
              <a:buNone/>
            </a:pPr>
            <a:endParaRPr sz="1400" b="1" i="0" u="none" strike="noStrike" cap="none" dirty="0">
              <a:solidFill>
                <a:srgbClr val="000000"/>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1400"/>
              <a:buFont typeface="Arial"/>
              <a:buNone/>
            </a:pPr>
            <a:r>
              <a:rPr lang="tr-TR" sz="1400" b="1" i="0" u="none" strike="noStrike" cap="none" dirty="0">
                <a:solidFill>
                  <a:srgbClr val="000000"/>
                </a:solidFill>
                <a:latin typeface="Times New Roman"/>
                <a:ea typeface="Times New Roman"/>
                <a:cs typeface="Times New Roman"/>
                <a:sym typeface="Times New Roman"/>
              </a:rPr>
              <a:t>MADDE 11 – </a:t>
            </a:r>
            <a:r>
              <a:rPr lang="tr-TR" sz="1400" b="0" i="0" u="none" strike="noStrike" cap="none" dirty="0">
                <a:solidFill>
                  <a:srgbClr val="000000"/>
                </a:solidFill>
                <a:latin typeface="Times New Roman"/>
                <a:ea typeface="Times New Roman"/>
                <a:cs typeface="Times New Roman"/>
                <a:sym typeface="Times New Roman"/>
              </a:rPr>
              <a:t>(1) Kişisel veri saklama ve imha politikası hazırlamış olan veri sorumlusu, kişisel verileri silme, yok etme veya anonim hale getirme yükümlülüğünün ortaya çıktığı tarihi takip eden ilk periyodik imha işleminde, kişisel verileri siler, yok eder veya anonim hale getirir.</a:t>
            </a:r>
            <a:endParaRPr dirty="0"/>
          </a:p>
          <a:p>
            <a:pPr marL="0" marR="0" lvl="0" indent="0" algn="just" rtl="0">
              <a:lnSpc>
                <a:spcPct val="100000"/>
              </a:lnSpc>
              <a:spcBef>
                <a:spcPts val="0"/>
              </a:spcBef>
              <a:spcAft>
                <a:spcPts val="0"/>
              </a:spcAft>
              <a:buClr>
                <a:schemeClr val="dk1"/>
              </a:buClr>
              <a:buSzPts val="1400"/>
              <a:buFont typeface="Arial"/>
              <a:buNone/>
            </a:pPr>
            <a:endParaRPr sz="1400" b="0" i="0" u="none" strike="noStrike" cap="none" dirty="0">
              <a:solidFill>
                <a:srgbClr val="000000"/>
              </a:solidFill>
              <a:latin typeface="Times New Roman"/>
              <a:ea typeface="Times New Roman"/>
              <a:cs typeface="Times New Roman"/>
              <a:sym typeface="Times New Roman"/>
            </a:endParaRPr>
          </a:p>
          <a:p>
            <a:pPr marL="0" indent="0" algn="just">
              <a:lnSpc>
                <a:spcPct val="100000"/>
              </a:lnSpc>
              <a:buClrTx/>
              <a:buSzTx/>
              <a:buNone/>
            </a:pPr>
            <a:endParaRPr lang="tr-TR" altLang="tr-TR" sz="1400" b="1" u="sng" dirty="0">
              <a:solidFill>
                <a:srgbClr val="000000"/>
              </a:solidFill>
              <a:cs typeface="Times New Roman" panose="02020603050405020304" pitchFamily="18" charset="0"/>
            </a:endParaRPr>
          </a:p>
          <a:p>
            <a:pPr marL="0" marR="0" lvl="0" indent="0" algn="just" rtl="0">
              <a:lnSpc>
                <a:spcPct val="100000"/>
              </a:lnSpc>
              <a:spcBef>
                <a:spcPts val="0"/>
              </a:spcBef>
              <a:spcAft>
                <a:spcPts val="0"/>
              </a:spcAft>
              <a:buClr>
                <a:schemeClr val="dk1"/>
              </a:buClr>
              <a:buSzPts val="1400"/>
              <a:buFont typeface="Arial"/>
              <a:buNone/>
            </a:pPr>
            <a:endParaRPr sz="1400" b="0" i="0" u="none" strike="noStrike" cap="none" dirty="0">
              <a:solidFill>
                <a:srgbClr val="000000"/>
              </a:solidFill>
              <a:latin typeface="Gill Sans"/>
              <a:ea typeface="Gill Sans"/>
              <a:cs typeface="Gill Sans"/>
              <a:sym typeface="Gill Sans"/>
            </a:endParaRPr>
          </a:p>
          <a:p>
            <a:pPr marL="0" marR="0" lvl="0" indent="0" algn="just" rtl="0">
              <a:lnSpc>
                <a:spcPct val="100000"/>
              </a:lnSpc>
              <a:spcBef>
                <a:spcPts val="0"/>
              </a:spcBef>
              <a:spcAft>
                <a:spcPts val="0"/>
              </a:spcAft>
              <a:buClr>
                <a:schemeClr val="dk1"/>
              </a:buClr>
              <a:buSzPts val="1400"/>
              <a:buFont typeface="Arial"/>
              <a:buNone/>
            </a:pPr>
            <a:endParaRPr sz="1400" b="0" i="0" u="none" strike="noStrike" cap="none" dirty="0">
              <a:solidFill>
                <a:srgbClr val="000000"/>
              </a:solidFill>
              <a:latin typeface="Gill Sans"/>
              <a:ea typeface="Gill Sans"/>
              <a:cs typeface="Gill Sans"/>
              <a:sym typeface="Gill Sans"/>
            </a:endParaRPr>
          </a:p>
          <a:p>
            <a:pPr marL="0" marR="0" lvl="0" indent="0" algn="just" rtl="0">
              <a:lnSpc>
                <a:spcPct val="100000"/>
              </a:lnSpc>
              <a:spcBef>
                <a:spcPts val="0"/>
              </a:spcBef>
              <a:spcAft>
                <a:spcPts val="0"/>
              </a:spcAft>
              <a:buClr>
                <a:schemeClr val="dk1"/>
              </a:buClr>
              <a:buSzPts val="1400"/>
              <a:buFont typeface="Arial"/>
              <a:buNone/>
            </a:pPr>
            <a:endParaRPr sz="1400" b="0" i="0" u="none" strike="noStrike" cap="none" dirty="0">
              <a:solidFill>
                <a:schemeClr val="dk1"/>
              </a:solidFill>
              <a:latin typeface="Gill Sans"/>
              <a:ea typeface="Gill Sans"/>
              <a:cs typeface="Gill Sans"/>
              <a:sym typeface="Gill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C98E33E-B5EA-89A5-7C65-FDF2510AD27D}"/>
              </a:ext>
            </a:extLst>
          </p:cNvPr>
          <p:cNvSpPr txBox="1"/>
          <p:nvPr/>
        </p:nvSpPr>
        <p:spPr>
          <a:xfrm>
            <a:off x="1083076" y="825623"/>
            <a:ext cx="10200442" cy="1384995"/>
          </a:xfrm>
          <a:prstGeom prst="rect">
            <a:avLst/>
          </a:prstGeom>
          <a:noFill/>
        </p:spPr>
        <p:txBody>
          <a:bodyPr wrap="square">
            <a:spAutoFit/>
          </a:bodyPr>
          <a:lstStyle/>
          <a:p>
            <a:r>
              <a:rPr lang="tr-TR" sz="1400" b="0" i="0" u="none" strike="noStrike" cap="none" dirty="0">
                <a:solidFill>
                  <a:srgbClr val="000000"/>
                </a:solidFill>
                <a:latin typeface="Times New Roman"/>
                <a:ea typeface="Times New Roman"/>
                <a:cs typeface="Times New Roman"/>
                <a:sym typeface="Times New Roman"/>
              </a:rPr>
              <a:t>Bu kapsamda bir veri sorumlusu olarak arabulucuların elde ettikleri kişisel verilerin işlenmesine ilişkin bir saklama ve imha politikası oluşturması ve buna uygun olarak, özel kanunlarda verinin saklanması için daha özel süre öngörülmedikçe, veri işleme sebebi ortadan kalktıktan sonra verileri silmeli, yok etmeli ya da anonim hale getirmelidir.</a:t>
            </a:r>
          </a:p>
          <a:p>
            <a:endParaRPr lang="tr-TR" dirty="0">
              <a:latin typeface="Times New Roman"/>
              <a:ea typeface="Times New Roman"/>
              <a:cs typeface="Times New Roman"/>
              <a:sym typeface="Times New Roman"/>
            </a:endParaRPr>
          </a:p>
          <a:p>
            <a:endParaRPr lang="tr-TR" sz="1400" b="0" i="0" u="none" strike="noStrike" cap="none" dirty="0">
              <a:solidFill>
                <a:srgbClr val="000000"/>
              </a:solidFill>
              <a:latin typeface="Times New Roman"/>
              <a:ea typeface="Times New Roman"/>
              <a:cs typeface="Times New Roman"/>
              <a:sym typeface="Times New Roman"/>
            </a:endParaRPr>
          </a:p>
          <a:p>
            <a:r>
              <a:rPr lang="tr-TR" sz="1400" b="0" i="0" u="none" strike="noStrike" cap="none" dirty="0">
                <a:solidFill>
                  <a:srgbClr val="000000"/>
                </a:solidFill>
                <a:latin typeface="Times New Roman"/>
                <a:ea typeface="Times New Roman"/>
                <a:cs typeface="Times New Roman"/>
                <a:sym typeface="Times New Roman"/>
              </a:rPr>
              <a:t> *** </a:t>
            </a:r>
            <a:r>
              <a:rPr lang="tr-TR" altLang="tr-TR" sz="1400" b="1" u="sng" dirty="0">
                <a:solidFill>
                  <a:srgbClr val="000000"/>
                </a:solidFill>
                <a:latin typeface="Times New Roman" panose="02020603050405020304" pitchFamily="18" charset="0"/>
                <a:cs typeface="Times New Roman" panose="02020603050405020304" pitchFamily="18" charset="0"/>
              </a:rPr>
              <a:t>Arabulucular için HUAK ve ilgili yönetmelik uyarınca 5 sene dosya saklama yükümü olduğu unutulmamalıdır</a:t>
            </a:r>
            <a:endParaRPr lang="tr-TR" dirty="0"/>
          </a:p>
        </p:txBody>
      </p:sp>
    </p:spTree>
    <p:extLst>
      <p:ext uri="{BB962C8B-B14F-4D97-AF65-F5344CB8AC3E}">
        <p14:creationId xmlns:p14="http://schemas.microsoft.com/office/powerpoint/2010/main" val="338593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C882683-B3C4-11AF-A8CB-23B51DDB0385}"/>
              </a:ext>
            </a:extLst>
          </p:cNvPr>
          <p:cNvSpPr txBox="1"/>
          <p:nvPr/>
        </p:nvSpPr>
        <p:spPr>
          <a:xfrm>
            <a:off x="889246" y="976544"/>
            <a:ext cx="10669480" cy="4401205"/>
          </a:xfrm>
          <a:prstGeom prst="rect">
            <a:avLst/>
          </a:prstGeom>
          <a:noFill/>
        </p:spPr>
        <p:txBody>
          <a:bodyPr wrap="square">
            <a:spAutoFit/>
          </a:bodyPr>
          <a:lstStyle/>
          <a:p>
            <a:pPr marL="0" indent="0" algn="just">
              <a:buNone/>
            </a:pPr>
            <a:r>
              <a:rPr lang="tr-TR" b="1" dirty="0">
                <a:ea typeface="Calibri" panose="020F0502020204030204" pitchFamily="34" charset="0"/>
                <a:cs typeface="Open Sans" panose="020B0606030504020204" pitchFamily="34" charset="0"/>
              </a:rPr>
              <a:t>                                  </a:t>
            </a:r>
            <a:r>
              <a:rPr lang="tr-TR" b="1" dirty="0">
                <a:solidFill>
                  <a:schemeClr val="accent1"/>
                </a:solidFill>
                <a:ea typeface="Calibri" panose="020F0502020204030204" pitchFamily="34" charset="0"/>
                <a:cs typeface="Open Sans" panose="020B0606030504020204" pitchFamily="34" charset="0"/>
              </a:rPr>
              <a:t>ARABULUCULUK SÜREÇLERİNDE KİŞİSEL VERİLERİN İŞLENMESİ</a:t>
            </a:r>
          </a:p>
          <a:p>
            <a:pPr marL="0" indent="0" algn="just">
              <a:buNone/>
            </a:pPr>
            <a:endParaRPr lang="tr-TR" dirty="0">
              <a:solidFill>
                <a:schemeClr val="accent1"/>
              </a:solidFill>
              <a:ea typeface="Calibri" panose="020F0502020204030204" pitchFamily="34" charset="0"/>
              <a:cs typeface="Open Sans" panose="020B0606030504020204" pitchFamily="34" charset="0"/>
            </a:endParaRPr>
          </a:p>
          <a:p>
            <a:pPr marL="0" indent="0" algn="just">
              <a:buNone/>
            </a:pPr>
            <a:endParaRPr lang="tr-TR" dirty="0">
              <a:solidFill>
                <a:schemeClr val="accent1"/>
              </a:solidFill>
              <a:ea typeface="Calibri" panose="020F0502020204030204" pitchFamily="34" charset="0"/>
              <a:cs typeface="Open Sans" panose="020B0606030504020204" pitchFamily="34" charset="0"/>
            </a:endParaRPr>
          </a:p>
          <a:p>
            <a:pPr marL="0" indent="0" algn="just">
              <a:buNone/>
            </a:pPr>
            <a:r>
              <a:rPr lang="tr-TR" dirty="0">
                <a:ea typeface="Calibri" panose="020F0502020204030204" pitchFamily="34" charset="0"/>
                <a:cs typeface="Open Sans" panose="020B0606030504020204" pitchFamily="34" charset="0"/>
              </a:rPr>
              <a:t>                  </a:t>
            </a:r>
            <a:r>
              <a:rPr lang="tr-TR" b="0" i="0" dirty="0">
                <a:solidFill>
                  <a:schemeClr val="tx1"/>
                </a:solidFill>
                <a:effectLst/>
                <a:latin typeface="Arial" panose="020B0604020202020204" pitchFamily="34" charset="0"/>
              </a:rPr>
              <a:t>7 Nisan 2016 tarihinde </a:t>
            </a:r>
            <a:r>
              <a:rPr lang="tr-TR" sz="1400" dirty="0">
                <a:ea typeface="Calibri" panose="020F0502020204030204" pitchFamily="34" charset="0"/>
                <a:cs typeface="Open Sans" panose="020B0606030504020204" pitchFamily="34" charset="0"/>
              </a:rPr>
              <a:t>Kişisel Verilerin Korunması Kanununun yürürlüğe girmesiyle birlikte gerek hayatın gerekse hukuk düzeninin her alanında kişisel veriler ile özel nitelikli kişisel veriler ve bu verilerin işleme faaliyeti gittikçe önem kazanmaya başlamıştır. </a:t>
            </a:r>
          </a:p>
          <a:p>
            <a:pPr marL="0" indent="0" algn="just">
              <a:buNone/>
            </a:pPr>
            <a:endParaRPr lang="tr-TR" dirty="0">
              <a:ea typeface="Calibri" panose="020F0502020204030204" pitchFamily="34" charset="0"/>
              <a:cs typeface="Open Sans" panose="020B0606030504020204" pitchFamily="34" charset="0"/>
            </a:endParaRPr>
          </a:p>
          <a:p>
            <a:pPr marL="0" indent="0" algn="just">
              <a:buNone/>
            </a:pPr>
            <a:r>
              <a:rPr lang="tr-TR" sz="1400" dirty="0">
                <a:ea typeface="Calibri" panose="020F0502020204030204" pitchFamily="34" charset="0"/>
                <a:cs typeface="Open Sans" panose="020B0606030504020204" pitchFamily="34" charset="0"/>
              </a:rPr>
              <a:t>	 Bu kapsamda, arabuluculuk faaliyetlerini yürütürken de kişisel veriler sıklıkla karşımıza çıkmaya başlamıştır. Zira faaliyet sırasınca kişilere ait isim, soy isim, unvan, çalışma bilgisi gibi kişisel veriler ile sağlık durumu, sendika üyeliği gibi özel nitelikli kişisel verile</a:t>
            </a:r>
            <a:r>
              <a:rPr lang="tr-TR" dirty="0">
                <a:ea typeface="Calibri" panose="020F0502020204030204" pitchFamily="34" charset="0"/>
                <a:cs typeface="Open Sans" panose="020B0606030504020204" pitchFamily="34" charset="0"/>
              </a:rPr>
              <a:t>r işlenmektedir. </a:t>
            </a:r>
            <a:r>
              <a:rPr lang="tr-TR" sz="1400" dirty="0">
                <a:ea typeface="Calibri" panose="020F0502020204030204" pitchFamily="34" charset="0"/>
                <a:cs typeface="Open Sans" panose="020B0606030504020204" pitchFamily="34" charset="0"/>
              </a:rPr>
              <a:t>Arabulucular gerek arabuluculuk bürolarından gerekse dosyanın taraflarından bu verileri elde etmekte ve zaman zaman kendisi de 3. kişilere veri aktarabilmektedir. Bu nedenle KVKK ile kişisel verilerin işlenmesi konusunda getirilen ana ilkelere arabuluculuk süreçlerinde de uyulmasının zorunlu olduğu tartışmasızdır. </a:t>
            </a:r>
          </a:p>
          <a:p>
            <a:pPr marL="0" indent="0" algn="just">
              <a:buNone/>
            </a:pPr>
            <a:endParaRPr lang="tr-TR" dirty="0">
              <a:ea typeface="Calibri" panose="020F0502020204030204" pitchFamily="34" charset="0"/>
              <a:cs typeface="Open Sans" panose="020B0606030504020204" pitchFamily="34" charset="0"/>
            </a:endParaRPr>
          </a:p>
          <a:p>
            <a:pPr marL="0" indent="0" algn="just">
              <a:buNone/>
            </a:pPr>
            <a:r>
              <a:rPr lang="tr-TR" sz="1400" dirty="0">
                <a:ea typeface="Calibri" panose="020F0502020204030204" pitchFamily="34" charset="0"/>
                <a:cs typeface="Open Sans" panose="020B0606030504020204" pitchFamily="34" charset="0"/>
              </a:rPr>
              <a:t>	Bu nedenle de öncelikle ilgili kavramların ve veri işlenmesine dair kuralların benimsenmesi ve karşılıklarının oturtulması gerekmektedir. </a:t>
            </a:r>
          </a:p>
          <a:p>
            <a:pPr marL="0" indent="0" algn="just">
              <a:buNone/>
            </a:pPr>
            <a:endParaRPr lang="tr-TR" dirty="0">
              <a:ea typeface="Calibri" panose="020F0502020204030204" pitchFamily="34" charset="0"/>
              <a:cs typeface="Open Sans" panose="020B0606030504020204" pitchFamily="34" charset="0"/>
            </a:endParaRPr>
          </a:p>
          <a:p>
            <a:pPr marL="0" indent="0" algn="just">
              <a:buNone/>
            </a:pPr>
            <a:endParaRPr lang="tr-TR" sz="1400" dirty="0">
              <a:ea typeface="Calibri" panose="020F0502020204030204" pitchFamily="34" charset="0"/>
              <a:cs typeface="Open Sans" panose="020B0606030504020204" pitchFamily="34" charset="0"/>
            </a:endParaRPr>
          </a:p>
          <a:p>
            <a:pPr marL="0" indent="0" algn="just">
              <a:buNone/>
            </a:pPr>
            <a:endParaRPr lang="tr-TR" dirty="0">
              <a:ea typeface="Calibri" panose="020F0502020204030204" pitchFamily="34" charset="0"/>
              <a:cs typeface="Open Sans" panose="020B0606030504020204" pitchFamily="34" charset="0"/>
            </a:endParaRPr>
          </a:p>
          <a:p>
            <a:pPr marL="0" indent="0" algn="just">
              <a:buNone/>
            </a:pPr>
            <a:endParaRPr lang="tr-TR" sz="1400" dirty="0">
              <a:ea typeface="Calibri" panose="020F0502020204030204" pitchFamily="34" charset="0"/>
              <a:cs typeface="Open Sans" panose="020B0606030504020204" pitchFamily="34" charset="0"/>
            </a:endParaRPr>
          </a:p>
          <a:p>
            <a:pPr marL="0" indent="0" algn="just">
              <a:buNone/>
            </a:pPr>
            <a:endParaRPr lang="tr-TR" dirty="0">
              <a:ea typeface="Calibri" panose="020F0502020204030204" pitchFamily="34" charset="0"/>
              <a:cs typeface="Open Sans" panose="020B0606030504020204" pitchFamily="34" charset="0"/>
            </a:endParaRPr>
          </a:p>
        </p:txBody>
      </p:sp>
    </p:spTree>
    <p:extLst>
      <p:ext uri="{BB962C8B-B14F-4D97-AF65-F5344CB8AC3E}">
        <p14:creationId xmlns:p14="http://schemas.microsoft.com/office/powerpoint/2010/main" val="834310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237"/>
        <p:cNvGrpSpPr/>
        <p:nvPr/>
      </p:nvGrpSpPr>
      <p:grpSpPr>
        <a:xfrm>
          <a:off x="0" y="0"/>
          <a:ext cx="0" cy="0"/>
          <a:chOff x="0" y="0"/>
          <a:chExt cx="0" cy="0"/>
        </a:xfrm>
      </p:grpSpPr>
      <p:sp>
        <p:nvSpPr>
          <p:cNvPr id="238" name="Google Shape;238;p36"/>
          <p:cNvSpPr txBox="1">
            <a:spLocks noGrp="1"/>
          </p:cNvSpPr>
          <p:nvPr>
            <p:ph type="title"/>
          </p:nvPr>
        </p:nvSpPr>
        <p:spPr>
          <a:xfrm>
            <a:off x="1451579" y="804519"/>
            <a:ext cx="9603275" cy="104923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C00000"/>
              </a:buClr>
              <a:buSzPts val="2000"/>
              <a:buFont typeface="Gill Sans"/>
              <a:buNone/>
            </a:pPr>
            <a:r>
              <a:rPr lang="tr-TR" sz="2000" b="1" dirty="0">
                <a:solidFill>
                  <a:srgbClr val="C00000"/>
                </a:solidFill>
              </a:rPr>
              <a:t>SONUÇ</a:t>
            </a:r>
            <a:endParaRPr dirty="0"/>
          </a:p>
        </p:txBody>
      </p:sp>
      <p:sp>
        <p:nvSpPr>
          <p:cNvPr id="239" name="Google Shape;239;p36"/>
          <p:cNvSpPr txBox="1"/>
          <p:nvPr/>
        </p:nvSpPr>
        <p:spPr>
          <a:xfrm>
            <a:off x="1505047" y="1995113"/>
            <a:ext cx="9496337" cy="3627235"/>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None/>
            </a:pPr>
            <a:r>
              <a:rPr lang="tr-TR" sz="1400" b="0" i="0" u="none" strike="noStrike" cap="none" dirty="0">
                <a:solidFill>
                  <a:schemeClr val="dk1"/>
                </a:solidFill>
                <a:latin typeface="Gill Sans"/>
                <a:ea typeface="Gill Sans"/>
                <a:cs typeface="Gill Sans"/>
                <a:sym typeface="Gill Sans"/>
              </a:rPr>
              <a:t>Özetle, </a:t>
            </a:r>
            <a:r>
              <a:rPr lang="tr-TR" sz="1400" b="0" i="0" u="none" strike="noStrike" cap="none" dirty="0" err="1">
                <a:solidFill>
                  <a:schemeClr val="dk1"/>
                </a:solidFill>
                <a:latin typeface="Gill Sans"/>
                <a:ea typeface="Gill Sans"/>
                <a:cs typeface="Gill Sans"/>
                <a:sym typeface="Gill Sans"/>
              </a:rPr>
              <a:t>Verbis’e</a:t>
            </a:r>
            <a:r>
              <a:rPr lang="tr-TR" sz="1400" b="0" i="0" u="none" strike="noStrike" cap="none" dirty="0">
                <a:solidFill>
                  <a:schemeClr val="dk1"/>
                </a:solidFill>
                <a:latin typeface="Gill Sans"/>
                <a:ea typeface="Gill Sans"/>
                <a:cs typeface="Gill Sans"/>
                <a:sym typeface="Gill Sans"/>
              </a:rPr>
              <a:t> kayıt yükümlülüğünden muaf tutulan bir veri sorumlusu olarak arabulucu</a:t>
            </a:r>
            <a:r>
              <a:rPr lang="tr-TR" dirty="0">
                <a:solidFill>
                  <a:schemeClr val="dk1"/>
                </a:solidFill>
                <a:latin typeface="Gill Sans"/>
                <a:ea typeface="Gill Sans"/>
                <a:cs typeface="Gill Sans"/>
                <a:sym typeface="Gill Sans"/>
              </a:rPr>
              <a:t>nun</a:t>
            </a:r>
            <a:r>
              <a:rPr lang="tr-TR" sz="1400" b="0" i="0" u="none" strike="noStrike" cap="none" dirty="0">
                <a:solidFill>
                  <a:schemeClr val="dk1"/>
                </a:solidFill>
                <a:latin typeface="Gill Sans"/>
                <a:ea typeface="Gill Sans"/>
                <a:cs typeface="Gill Sans"/>
                <a:sym typeface="Gill Sans"/>
              </a:rPr>
              <a:t>, aydınlatma, saklama ve imha yükümlülükleri, uygun güvenlik düzeyini temin etmeye yönelik her türlü idari ve teknik tedbirleri alma yükümlülükleri devam etmektedir. Bu yükümlülüklere riayet bugün Türkiye’nin birçok bölgesinde </a:t>
            </a:r>
            <a:r>
              <a:rPr lang="tr-TR" dirty="0">
                <a:solidFill>
                  <a:schemeClr val="dk1"/>
                </a:solidFill>
                <a:latin typeface="Gill Sans"/>
                <a:ea typeface="Gill Sans"/>
                <a:cs typeface="Gill Sans"/>
                <a:sym typeface="Gill Sans"/>
              </a:rPr>
              <a:t>hali hazırda faaliyet gösteren ve yakın zamanda yasal </a:t>
            </a:r>
            <a:r>
              <a:rPr lang="tr-TR" sz="1400" b="0" i="0" u="none" strike="noStrike" cap="none" dirty="0">
                <a:solidFill>
                  <a:schemeClr val="dk1"/>
                </a:solidFill>
                <a:latin typeface="Gill Sans"/>
                <a:ea typeface="Gill Sans"/>
                <a:cs typeface="Gill Sans"/>
                <a:sym typeface="Gill Sans"/>
              </a:rPr>
              <a:t>düzenlemeler ile de teşvik edileceği bilinen, çok ortaklı ve çalışanlı arabuluculuk merkezleri açısından ise daha büyük önem taşıyacaktır. Buna göre arabulucunun örneğin, kişisel verileri işlenen ilgili kişileri aydınlatma, (özellikle merkezlerin veyahut kalabalık ofislerin) çalışanları veyahut ortaklık kurdukları ile aralarında yetki matrislerini oluşturma/ (fiziki ve teknik ortamda) erişim yetkilerini belirleme, saklama için gerekli fiziki ve teknik tedbirleri alma, kanunla belirlenen süreler geçtiğinde veyahut işleme amacı ortadan kalktığında verileri silme, yok etme veya anonim hale getirme, özel nitelikli kişisel veriler açısından KVK Kurulu’nun “</a:t>
            </a:r>
            <a:r>
              <a:rPr lang="tr-TR" sz="1400" b="0" i="0" u="sng" strike="noStrike" cap="none" dirty="0">
                <a:solidFill>
                  <a:schemeClr val="dk1"/>
                </a:solidFill>
                <a:latin typeface="Gill Sans"/>
                <a:ea typeface="Gill Sans"/>
                <a:cs typeface="Gill Sans"/>
                <a:sym typeface="Gill Sans"/>
                <a:hlinkClick r:id="rId3">
                  <a:extLst>
                    <a:ext uri="{A12FA001-AC4F-418D-AE19-62706E023703}">
                      <ahyp:hlinkClr xmlns:ahyp="http://schemas.microsoft.com/office/drawing/2018/hyperlinkcolor" val="tx"/>
                    </a:ext>
                  </a:extLst>
                </a:hlinkClick>
              </a:rPr>
              <a:t>Özel Nitelikli Kişisel Verilerin İşlenmesinde Veri Sorumlularınca Alınması Gereken Yeterli Önlemler</a:t>
            </a:r>
            <a:r>
              <a:rPr lang="tr-TR" sz="1400" b="0" i="0" u="none" strike="noStrike" cap="none" dirty="0">
                <a:solidFill>
                  <a:schemeClr val="dk1"/>
                </a:solidFill>
                <a:latin typeface="Gill Sans"/>
                <a:ea typeface="Gill Sans"/>
                <a:cs typeface="Gill Sans"/>
                <a:sym typeface="Gill Sans"/>
              </a:rPr>
              <a:t>” kararında sayılan önlemleri alma, ilgili kişilerin </a:t>
            </a:r>
            <a:r>
              <a:rPr lang="tr-TR" sz="1400" b="0" i="0" u="sng" strike="noStrike" cap="none" dirty="0">
                <a:solidFill>
                  <a:schemeClr val="dk1"/>
                </a:solidFill>
                <a:latin typeface="Gill Sans"/>
                <a:ea typeface="Gill Sans"/>
                <a:cs typeface="Gill Sans"/>
                <a:sym typeface="Gill Sans"/>
                <a:hlinkClick r:id="rId4">
                  <a:extLst>
                    <a:ext uri="{A12FA001-AC4F-418D-AE19-62706E023703}">
                      <ahyp:hlinkClr xmlns:ahyp="http://schemas.microsoft.com/office/drawing/2018/hyperlinkcolor" val="tx"/>
                    </a:ext>
                  </a:extLst>
                </a:hlinkClick>
              </a:rPr>
              <a:t>KVK Kanunu’nun 11. maddesi</a:t>
            </a:r>
            <a:r>
              <a:rPr lang="tr-TR" sz="1400" b="0" i="0" u="none" strike="noStrike" cap="none" dirty="0">
                <a:solidFill>
                  <a:schemeClr val="dk1"/>
                </a:solidFill>
                <a:latin typeface="Gill Sans"/>
                <a:ea typeface="Gill Sans"/>
                <a:cs typeface="Gill Sans"/>
                <a:sym typeface="Gill Sans"/>
              </a:rPr>
              <a:t> çerçevesinde ileri sürecekleri hak kullanımlarına riayet etme gibi tüm yükümlülükleri yerine getirmeleri gerektiği kanaatindeyim.</a:t>
            </a:r>
            <a:endParaRPr dirty="0"/>
          </a:p>
          <a:p>
            <a:pPr marL="0" marR="0" lvl="0" indent="0" algn="just" rtl="0">
              <a:lnSpc>
                <a:spcPct val="107000"/>
              </a:lnSpc>
              <a:spcBef>
                <a:spcPts val="750"/>
              </a:spcBef>
              <a:spcAft>
                <a:spcPts val="0"/>
              </a:spcAft>
              <a:buNone/>
            </a:pPr>
            <a:endParaRPr sz="14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400" b="0" i="0" u="none" strike="noStrike" cap="none" dirty="0">
              <a:solidFill>
                <a:schemeClr val="dk1"/>
              </a:solidFill>
              <a:latin typeface="Gill Sans"/>
              <a:ea typeface="Gill Sans"/>
              <a:cs typeface="Gill Sans"/>
              <a:sym typeface="Gill Sans"/>
            </a:endParaRPr>
          </a:p>
          <a:p>
            <a:pPr marL="0" marR="0" lvl="0" indent="0" algn="just" rtl="0">
              <a:lnSpc>
                <a:spcPct val="107000"/>
              </a:lnSpc>
              <a:spcBef>
                <a:spcPts val="750"/>
              </a:spcBef>
              <a:spcAft>
                <a:spcPts val="0"/>
              </a:spcAft>
              <a:buNone/>
            </a:pPr>
            <a:endParaRPr sz="1400" b="0" i="0" u="none" strike="noStrike" cap="none" dirty="0">
              <a:solidFill>
                <a:schemeClr val="dk1"/>
              </a:solidFill>
              <a:latin typeface="Gill Sans"/>
              <a:ea typeface="Gill Sans"/>
              <a:cs typeface="Gill Sans"/>
              <a:sym typeface="Gill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243"/>
        <p:cNvGrpSpPr/>
        <p:nvPr/>
      </p:nvGrpSpPr>
      <p:grpSpPr>
        <a:xfrm>
          <a:off x="0" y="0"/>
          <a:ext cx="0" cy="0"/>
          <a:chOff x="0" y="0"/>
          <a:chExt cx="0" cy="0"/>
        </a:xfrm>
      </p:grpSpPr>
      <p:sp>
        <p:nvSpPr>
          <p:cNvPr id="244" name="Google Shape;244;p37"/>
          <p:cNvSpPr txBox="1"/>
          <p:nvPr/>
        </p:nvSpPr>
        <p:spPr>
          <a:xfrm>
            <a:off x="981512" y="478172"/>
            <a:ext cx="9773174" cy="181584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tr-TR" b="0" i="0" u="none" strike="noStrike" cap="none" dirty="0">
                <a:solidFill>
                  <a:srgbClr val="000000"/>
                </a:solidFill>
                <a:latin typeface="Gill Sans" panose="020B0604020202020204" charset="0"/>
                <a:sym typeface="Arial"/>
              </a:rPr>
              <a:t>Yine, 6325 sayılı Hukuk Uyuşmazlıklarında Arabuluculuk Kanunundan kaynaklansa da yürüttükleri arabuluculuk faaliyeti esnasında elde etmiş oldukları kişisel veriler ile özel nitelikli kişisel verileri, yetki sınırlarını aşarak işlemeleri halinde arabulucuların da veri sorumlusu sıfatıyla sorumluluğuna gidilebilecektir. </a:t>
            </a:r>
          </a:p>
          <a:p>
            <a:pPr marL="0" marR="0" lvl="0" indent="0" algn="just" rtl="0">
              <a:spcBef>
                <a:spcPts val="0"/>
              </a:spcBef>
              <a:spcAft>
                <a:spcPts val="0"/>
              </a:spcAft>
              <a:buNone/>
            </a:pPr>
            <a:endParaRPr lang="tr-TR" dirty="0">
              <a:latin typeface="Gill Sans" panose="020B0604020202020204" charset="0"/>
            </a:endParaRPr>
          </a:p>
          <a:p>
            <a:pPr marL="0" marR="0" lvl="0" indent="0" algn="just" rtl="0">
              <a:spcBef>
                <a:spcPts val="0"/>
              </a:spcBef>
              <a:spcAft>
                <a:spcPts val="0"/>
              </a:spcAft>
              <a:buNone/>
            </a:pPr>
            <a:r>
              <a:rPr lang="tr-TR" b="0" i="0" u="none" strike="noStrike" cap="none" dirty="0">
                <a:solidFill>
                  <a:srgbClr val="000000"/>
                </a:solidFill>
                <a:latin typeface="Gill Sans" panose="020B0604020202020204" charset="0"/>
                <a:sym typeface="Arial"/>
              </a:rPr>
              <a:t>Bizim burada sizlere önerimiz şu ki arabuluculuk faaliyetini yürütürken uyuşmazlık konusuna ilişkin incelemiş olduğunuz tüm evrakları dijital, fiziksel ortamlarda depolamamanız, işlememenizdir. İşin tamamlanması ile birlikte de evrakların ilgili kişilere iade edilmesi sizi </a:t>
            </a:r>
            <a:r>
              <a:rPr lang="tr-TR" b="0" i="0" u="none" strike="noStrike" cap="none" dirty="0" err="1">
                <a:solidFill>
                  <a:srgbClr val="000000"/>
                </a:solidFill>
                <a:latin typeface="Gill Sans" panose="020B0604020202020204" charset="0"/>
                <a:sym typeface="Arial"/>
              </a:rPr>
              <a:t>KVKK’dan</a:t>
            </a:r>
            <a:r>
              <a:rPr lang="tr-TR" b="0" i="0" u="none" strike="noStrike" cap="none" dirty="0">
                <a:solidFill>
                  <a:srgbClr val="000000"/>
                </a:solidFill>
                <a:latin typeface="Gill Sans" panose="020B0604020202020204" charset="0"/>
                <a:sym typeface="Arial"/>
              </a:rPr>
              <a:t> kaynaklanacak sorumluluğunuz bakımından rahatlatacaktır. Saklama yükümlülüğünüz dahilinde olan arabuluculuk tutanakları bakımından da veri güvenliğine ilişkin önlemleri almayı unutmayınız. </a:t>
            </a:r>
            <a:endParaRPr b="0" i="0" u="none" strike="noStrike" cap="none" dirty="0">
              <a:solidFill>
                <a:schemeClr val="dk1"/>
              </a:solidFill>
              <a:latin typeface="Gill Sans" panose="020B0604020202020204" charset="0"/>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8680E96-1827-FE8C-98F0-325E26ACC691}"/>
              </a:ext>
            </a:extLst>
          </p:cNvPr>
          <p:cNvSpPr txBox="1"/>
          <p:nvPr/>
        </p:nvSpPr>
        <p:spPr>
          <a:xfrm>
            <a:off x="1225119" y="1198486"/>
            <a:ext cx="8267330" cy="1600438"/>
          </a:xfrm>
          <a:prstGeom prst="rect">
            <a:avLst/>
          </a:prstGeom>
          <a:noFill/>
        </p:spPr>
        <p:txBody>
          <a:bodyPr wrap="square">
            <a:spAutoFit/>
          </a:bodyPr>
          <a:lstStyle/>
          <a:p>
            <a:r>
              <a:rPr lang="tr-TR" dirty="0"/>
              <a:t>Dinlediğiniz için teşekkür ederim.</a:t>
            </a:r>
          </a:p>
          <a:p>
            <a:endParaRPr lang="tr-TR" dirty="0"/>
          </a:p>
          <a:p>
            <a:endParaRPr lang="tr-TR" dirty="0"/>
          </a:p>
          <a:p>
            <a:endParaRPr lang="tr-TR" dirty="0"/>
          </a:p>
          <a:p>
            <a:r>
              <a:rPr lang="tr-TR" dirty="0"/>
              <a:t>			</a:t>
            </a:r>
            <a:r>
              <a:rPr lang="tr-TR" dirty="0" err="1"/>
              <a:t>Av.Arb.Beren</a:t>
            </a:r>
            <a:r>
              <a:rPr lang="tr-TR" dirty="0"/>
              <a:t> ŞENTÜRK</a:t>
            </a:r>
          </a:p>
          <a:p>
            <a:endParaRPr lang="tr-TR" dirty="0"/>
          </a:p>
          <a:p>
            <a:r>
              <a:rPr lang="tr-TR" dirty="0"/>
              <a:t>			</a:t>
            </a:r>
            <a:r>
              <a:rPr lang="tr-TR" err="1"/>
              <a:t>berensenturk</a:t>
            </a:r>
            <a:r>
              <a:rPr lang="tr-TR"/>
              <a:t>@gmail.com</a:t>
            </a:r>
            <a:endParaRPr lang="tr-TR" dirty="0"/>
          </a:p>
        </p:txBody>
      </p:sp>
    </p:spTree>
    <p:extLst>
      <p:ext uri="{BB962C8B-B14F-4D97-AF65-F5344CB8AC3E}">
        <p14:creationId xmlns:p14="http://schemas.microsoft.com/office/powerpoint/2010/main" val="9828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187"/>
        <p:cNvGrpSpPr/>
        <p:nvPr/>
      </p:nvGrpSpPr>
      <p:grpSpPr>
        <a:xfrm>
          <a:off x="0" y="0"/>
          <a:ext cx="0" cy="0"/>
          <a:chOff x="0" y="0"/>
          <a:chExt cx="0" cy="0"/>
        </a:xfrm>
      </p:grpSpPr>
      <p:sp>
        <p:nvSpPr>
          <p:cNvPr id="188" name="Google Shape;188;p28"/>
          <p:cNvSpPr txBox="1">
            <a:spLocks noGrp="1"/>
          </p:cNvSpPr>
          <p:nvPr>
            <p:ph type="title"/>
          </p:nvPr>
        </p:nvSpPr>
        <p:spPr>
          <a:xfrm>
            <a:off x="1444671" y="671120"/>
            <a:ext cx="8605340" cy="104862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C00000"/>
              </a:buClr>
              <a:buSzPts val="2400"/>
              <a:buFont typeface="Gill Sans"/>
              <a:buNone/>
            </a:pPr>
            <a:r>
              <a:rPr lang="tr-TR" sz="2400" b="1">
                <a:solidFill>
                  <a:srgbClr val="C00000"/>
                </a:solidFill>
              </a:rPr>
              <a:t>                     </a:t>
            </a:r>
            <a:r>
              <a:rPr lang="tr-TR" sz="2000" b="1">
                <a:solidFill>
                  <a:srgbClr val="C00000"/>
                </a:solidFill>
              </a:rPr>
              <a:t>6698 SAYILI KİŞİSEL VERİLERİN KORUNMASI                     </a:t>
            </a:r>
            <a:br>
              <a:rPr lang="tr-TR" sz="2000" b="1">
                <a:solidFill>
                  <a:srgbClr val="C00000"/>
                </a:solidFill>
              </a:rPr>
            </a:br>
            <a:r>
              <a:rPr lang="tr-TR" sz="2000" b="1">
                <a:solidFill>
                  <a:srgbClr val="C00000"/>
                </a:solidFill>
              </a:rPr>
              <a:t>                           KANUNU KAPSAMINDA ARABULUCUNUN </a:t>
            </a:r>
            <a:br>
              <a:rPr lang="tr-TR" sz="2000" b="1">
                <a:solidFill>
                  <a:srgbClr val="C00000"/>
                </a:solidFill>
              </a:rPr>
            </a:br>
            <a:r>
              <a:rPr lang="tr-TR" sz="2000" b="1">
                <a:solidFill>
                  <a:srgbClr val="C00000"/>
                </a:solidFill>
              </a:rPr>
              <a:t>                                         HUKUKİ STATÜSÜ</a:t>
            </a:r>
            <a:endParaRPr sz="2000">
              <a:solidFill>
                <a:srgbClr val="C00000"/>
              </a:solidFill>
            </a:endParaRPr>
          </a:p>
        </p:txBody>
      </p:sp>
      <p:sp>
        <p:nvSpPr>
          <p:cNvPr id="189" name="Google Shape;189;p28"/>
          <p:cNvSpPr txBox="1">
            <a:spLocks noGrp="1"/>
          </p:cNvSpPr>
          <p:nvPr>
            <p:ph type="body" idx="2"/>
          </p:nvPr>
        </p:nvSpPr>
        <p:spPr>
          <a:xfrm>
            <a:off x="1444671" y="2499919"/>
            <a:ext cx="3275013" cy="2953754"/>
          </a:xfrm>
          <a:prstGeom prst="rect">
            <a:avLst/>
          </a:prstGeom>
          <a:noFill/>
          <a:ln>
            <a:noFill/>
          </a:ln>
        </p:spPr>
        <p:txBody>
          <a:bodyPr spcFirstLastPara="1" wrap="square" lIns="91425" tIns="45700" rIns="91425" bIns="45700" anchor="t" anchorCtr="0">
            <a:normAutofit/>
          </a:bodyPr>
          <a:lstStyle/>
          <a:p>
            <a:pPr marL="0" lvl="0" indent="0" algn="just" rtl="0">
              <a:lnSpc>
                <a:spcPct val="120000"/>
              </a:lnSpc>
              <a:spcBef>
                <a:spcPts val="0"/>
              </a:spcBef>
              <a:spcAft>
                <a:spcPts val="0"/>
              </a:spcAft>
              <a:buSzPts val="1600"/>
              <a:buNone/>
            </a:pPr>
            <a:r>
              <a:rPr lang="tr-TR" b="1" dirty="0">
                <a:solidFill>
                  <a:srgbClr val="C00000"/>
                </a:solidFill>
              </a:rPr>
              <a:t>VERİ SORUMLUSU KİMDİR?</a:t>
            </a:r>
            <a:r>
              <a:rPr lang="tr-TR" dirty="0">
                <a:solidFill>
                  <a:srgbClr val="C00000"/>
                </a:solidFill>
                <a:latin typeface="Gill Sans"/>
                <a:ea typeface="Gill Sans"/>
                <a:cs typeface="Gill Sans"/>
                <a:sym typeface="Gill Sans"/>
              </a:rPr>
              <a:t> </a:t>
            </a:r>
            <a:endParaRPr dirty="0"/>
          </a:p>
          <a:p>
            <a:pPr marL="0" lvl="0" indent="0" algn="just" rtl="0">
              <a:lnSpc>
                <a:spcPct val="120000"/>
              </a:lnSpc>
              <a:spcBef>
                <a:spcPts val="1000"/>
              </a:spcBef>
              <a:spcAft>
                <a:spcPts val="0"/>
              </a:spcAft>
              <a:buSzPts val="1600"/>
              <a:buNone/>
            </a:pPr>
            <a:endParaRPr dirty="0">
              <a:solidFill>
                <a:srgbClr val="4D5156"/>
              </a:solidFill>
              <a:latin typeface="Gill Sans"/>
              <a:ea typeface="Gill Sans"/>
              <a:cs typeface="Gill Sans"/>
              <a:sym typeface="Gill Sans"/>
            </a:endParaRPr>
          </a:p>
          <a:p>
            <a:pPr marL="0" lvl="0" indent="0" algn="just" rtl="0">
              <a:lnSpc>
                <a:spcPct val="120000"/>
              </a:lnSpc>
              <a:spcBef>
                <a:spcPts val="1000"/>
              </a:spcBef>
              <a:spcAft>
                <a:spcPts val="0"/>
              </a:spcAft>
              <a:buSzPts val="1400"/>
              <a:buNone/>
            </a:pPr>
            <a:r>
              <a:rPr lang="tr-TR" sz="1400" b="1" dirty="0">
                <a:solidFill>
                  <a:srgbClr val="4D5156"/>
                </a:solidFill>
                <a:latin typeface="Gill Sans"/>
                <a:ea typeface="Gill Sans"/>
                <a:cs typeface="Gill Sans"/>
                <a:sym typeface="Gill Sans"/>
              </a:rPr>
              <a:t>Veri sorumlusu, </a:t>
            </a:r>
            <a:r>
              <a:rPr lang="tr-TR" sz="1400" dirty="0">
                <a:solidFill>
                  <a:srgbClr val="040C28"/>
                </a:solidFill>
                <a:latin typeface="Gill Sans"/>
                <a:ea typeface="Gill Sans"/>
                <a:cs typeface="Gill Sans"/>
                <a:sym typeface="Gill Sans"/>
              </a:rPr>
              <a:t>kişisel verilerin işleme amaçlarını ve vasıtalarını belirleyen, veri kayıt sisteminin kurulmasından ve yönetilmesinden sorumlu olan gerçek veya tüzel kişiyi ifade eder</a:t>
            </a:r>
            <a:r>
              <a:rPr lang="tr-TR" sz="1400" dirty="0">
                <a:solidFill>
                  <a:srgbClr val="4D5156"/>
                </a:solidFill>
                <a:latin typeface="Gill Sans"/>
                <a:ea typeface="Gill Sans"/>
                <a:cs typeface="Gill Sans"/>
                <a:sym typeface="Gill Sans"/>
              </a:rPr>
              <a:t>.</a:t>
            </a:r>
            <a:endParaRPr dirty="0"/>
          </a:p>
          <a:p>
            <a:pPr marL="0" lvl="0" indent="0" algn="just" rtl="0">
              <a:lnSpc>
                <a:spcPct val="120000"/>
              </a:lnSpc>
              <a:spcBef>
                <a:spcPts val="1000"/>
              </a:spcBef>
              <a:spcAft>
                <a:spcPts val="0"/>
              </a:spcAft>
              <a:buSzPts val="1600"/>
              <a:buNone/>
            </a:pPr>
            <a:endParaRPr dirty="0">
              <a:latin typeface="Gill Sans"/>
              <a:ea typeface="Gill Sans"/>
              <a:cs typeface="Gill Sans"/>
              <a:sym typeface="Gill Sans"/>
            </a:endParaRPr>
          </a:p>
          <a:p>
            <a:pPr marL="0" lvl="0" indent="0" algn="just" rtl="0">
              <a:lnSpc>
                <a:spcPct val="120000"/>
              </a:lnSpc>
              <a:spcBef>
                <a:spcPts val="1000"/>
              </a:spcBef>
              <a:spcAft>
                <a:spcPts val="0"/>
              </a:spcAft>
              <a:buSzPts val="1600"/>
              <a:buNone/>
            </a:pPr>
            <a:endParaRPr b="1" dirty="0">
              <a:solidFill>
                <a:srgbClr val="FF0000"/>
              </a:solidFill>
            </a:endParaRPr>
          </a:p>
        </p:txBody>
      </p:sp>
      <p:pic>
        <p:nvPicPr>
          <p:cNvPr id="190" name="Google Shape;190;p28" descr="KİŞİSEL VERİLERİ KORUMA KURUMU | KVKK | Veri Sorumlusu Kimdir?"/>
          <p:cNvPicPr preferRelativeResize="0">
            <a:picLocks noGrp="1"/>
          </p:cNvPicPr>
          <p:nvPr>
            <p:ph type="body" idx="1"/>
          </p:nvPr>
        </p:nvPicPr>
        <p:blipFill rotWithShape="1">
          <a:blip r:embed="rId3">
            <a:alphaModFix/>
          </a:blip>
          <a:srcRect/>
          <a:stretch/>
        </p:blipFill>
        <p:spPr>
          <a:xfrm>
            <a:off x="6373361" y="2592198"/>
            <a:ext cx="3676650" cy="24579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146"/>
        <p:cNvGrpSpPr/>
        <p:nvPr/>
      </p:nvGrpSpPr>
      <p:grpSpPr>
        <a:xfrm>
          <a:off x="0" y="0"/>
          <a:ext cx="0" cy="0"/>
          <a:chOff x="0" y="0"/>
          <a:chExt cx="0" cy="0"/>
        </a:xfrm>
      </p:grpSpPr>
      <p:sp>
        <p:nvSpPr>
          <p:cNvPr id="147" name="Google Shape;147;p21"/>
          <p:cNvSpPr txBox="1"/>
          <p:nvPr/>
        </p:nvSpPr>
        <p:spPr>
          <a:xfrm>
            <a:off x="183175" y="325675"/>
            <a:ext cx="11724000" cy="54549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tr-TR" sz="1800" b="1" dirty="0">
                <a:solidFill>
                  <a:srgbClr val="C00000"/>
                </a:solidFill>
                <a:latin typeface="Gill Sans" panose="020B0604020202020204" charset="0"/>
                <a:ea typeface="Gill Sans"/>
                <a:cs typeface="Gill Sans"/>
                <a:sym typeface="Gill Sans"/>
              </a:rPr>
              <a:t>ARABULUCULUK SÜRECİNDE VERİ SORUMLULARI</a:t>
            </a:r>
          </a:p>
          <a:p>
            <a:pPr marL="0" lvl="0" indent="0" algn="just" rtl="0">
              <a:spcBef>
                <a:spcPts val="0"/>
              </a:spcBef>
              <a:spcAft>
                <a:spcPts val="0"/>
              </a:spcAft>
              <a:buNone/>
            </a:pPr>
            <a:r>
              <a:rPr lang="tr-TR" sz="1800" b="1" dirty="0">
                <a:solidFill>
                  <a:srgbClr val="C00000"/>
                </a:solidFill>
                <a:latin typeface="Gill Sans" panose="020B0604020202020204" charset="0"/>
                <a:ea typeface="Gill Sans"/>
                <a:cs typeface="Gill Sans"/>
                <a:sym typeface="Gill Sans"/>
              </a:rPr>
              <a:t>(KVKK 3/1-I)</a:t>
            </a:r>
          </a:p>
          <a:p>
            <a:pPr marL="0" lvl="0" indent="0" algn="just" rtl="0">
              <a:lnSpc>
                <a:spcPct val="127000"/>
              </a:lnSpc>
              <a:spcBef>
                <a:spcPts val="0"/>
              </a:spcBef>
              <a:spcAft>
                <a:spcPts val="0"/>
              </a:spcAft>
              <a:buNone/>
            </a:pPr>
            <a:endParaRPr sz="1200" dirty="0">
              <a:solidFill>
                <a:schemeClr val="dk1"/>
              </a:solidFill>
            </a:endParaRPr>
          </a:p>
          <a:p>
            <a:pPr marL="0" lvl="0" indent="0" algn="just" rtl="0">
              <a:lnSpc>
                <a:spcPct val="127000"/>
              </a:lnSpc>
              <a:spcBef>
                <a:spcPts val="0"/>
              </a:spcBef>
              <a:spcAft>
                <a:spcPts val="0"/>
              </a:spcAft>
              <a:buNone/>
            </a:pPr>
            <a:r>
              <a:rPr lang="tr-TR" sz="1600" dirty="0">
                <a:solidFill>
                  <a:schemeClr val="dk1"/>
                </a:solidFill>
              </a:rPr>
              <a:t>	</a:t>
            </a:r>
            <a:r>
              <a:rPr lang="tr-TR" sz="1600" dirty="0">
                <a:solidFill>
                  <a:schemeClr val="dk1"/>
                </a:solidFill>
                <a:latin typeface="Calibri" panose="020F0502020204030204" pitchFamily="34" charset="0"/>
                <a:cs typeface="Calibri" panose="020F0502020204030204" pitchFamily="34" charset="0"/>
              </a:rPr>
              <a:t>6325 Sayılı HUAK her ne kadar arabulucuların yalnızca gerçek kişi olabileceğinden bahsetmişse de KVKK kapsamında veri sorumlusunun gerçek ya da tüzel kişi olarak tanımlanması sebebi ile arabuluculuk sürecindeki veri sorumlusu kavramını geniş yorumlamak gerekmektedir. Buna göre</a:t>
            </a:r>
            <a:r>
              <a:rPr lang="tr-TR" sz="1600" dirty="0">
                <a:solidFill>
                  <a:schemeClr val="dk1"/>
                </a:solidFill>
              </a:rPr>
              <a:t>:</a:t>
            </a:r>
          </a:p>
          <a:p>
            <a:pPr marL="0" lvl="0" indent="0" algn="just" rtl="0">
              <a:lnSpc>
                <a:spcPct val="127000"/>
              </a:lnSpc>
              <a:spcBef>
                <a:spcPts val="0"/>
              </a:spcBef>
              <a:spcAft>
                <a:spcPts val="0"/>
              </a:spcAft>
              <a:buNone/>
            </a:pPr>
            <a:endParaRPr sz="1600" dirty="0">
              <a:solidFill>
                <a:schemeClr val="dk1"/>
              </a:solidFill>
            </a:endParaRPr>
          </a:p>
          <a:p>
            <a:pPr marL="457200" lvl="0" indent="-368300" algn="just" rtl="0">
              <a:lnSpc>
                <a:spcPct val="127000"/>
              </a:lnSpc>
              <a:spcBef>
                <a:spcPts val="0"/>
              </a:spcBef>
              <a:spcAft>
                <a:spcPts val="0"/>
              </a:spcAft>
              <a:buClr>
                <a:schemeClr val="dk1"/>
              </a:buClr>
              <a:buSzPts val="2200"/>
              <a:buChar char="●"/>
            </a:pPr>
            <a:r>
              <a:rPr lang="tr-TR" sz="1600" dirty="0">
                <a:solidFill>
                  <a:schemeClr val="dk1"/>
                </a:solidFill>
                <a:latin typeface="Calibri" panose="020F0502020204030204" pitchFamily="34" charset="0"/>
                <a:cs typeface="Calibri" panose="020F0502020204030204" pitchFamily="34" charset="0"/>
              </a:rPr>
              <a:t>Arabulucular (Gerçek Kişi)</a:t>
            </a:r>
            <a:endParaRPr sz="1600" dirty="0">
              <a:solidFill>
                <a:schemeClr val="dk1"/>
              </a:solidFill>
              <a:latin typeface="Calibri" panose="020F0502020204030204" pitchFamily="34" charset="0"/>
              <a:cs typeface="Calibri" panose="020F0502020204030204" pitchFamily="34" charset="0"/>
            </a:endParaRPr>
          </a:p>
          <a:p>
            <a:pPr marL="457200" lvl="0" indent="-368300" algn="just" rtl="0">
              <a:lnSpc>
                <a:spcPct val="127000"/>
              </a:lnSpc>
              <a:spcBef>
                <a:spcPts val="0"/>
              </a:spcBef>
              <a:spcAft>
                <a:spcPts val="0"/>
              </a:spcAft>
              <a:buClr>
                <a:schemeClr val="dk1"/>
              </a:buClr>
              <a:buSzPts val="2200"/>
              <a:buChar char="●"/>
            </a:pPr>
            <a:r>
              <a:rPr lang="tr-TR" sz="1600" dirty="0">
                <a:solidFill>
                  <a:schemeClr val="dk1"/>
                </a:solidFill>
                <a:latin typeface="Calibri" panose="020F0502020204030204" pitchFamily="34" charset="0"/>
                <a:cs typeface="Calibri" panose="020F0502020204030204" pitchFamily="34" charset="0"/>
              </a:rPr>
              <a:t>Arabuluculuk Merkezleri (A.Ş, </a:t>
            </a:r>
            <a:r>
              <a:rPr lang="tr-TR" sz="1600" dirty="0" err="1">
                <a:solidFill>
                  <a:schemeClr val="dk1"/>
                </a:solidFill>
                <a:latin typeface="Calibri" panose="020F0502020204030204" pitchFamily="34" charset="0"/>
                <a:cs typeface="Calibri" panose="020F0502020204030204" pitchFamily="34" charset="0"/>
              </a:rPr>
              <a:t>Ltd.Şti</a:t>
            </a:r>
            <a:r>
              <a:rPr lang="tr-TR" sz="1600" dirty="0">
                <a:solidFill>
                  <a:schemeClr val="dk1"/>
                </a:solidFill>
                <a:latin typeface="Calibri" panose="020F0502020204030204" pitchFamily="34" charset="0"/>
                <a:cs typeface="Calibri" panose="020F0502020204030204" pitchFamily="34" charset="0"/>
              </a:rPr>
              <a:t>. gibi sermaye şirketleri)</a:t>
            </a:r>
            <a:endParaRPr sz="1600" dirty="0">
              <a:solidFill>
                <a:schemeClr val="dk1"/>
              </a:solidFill>
              <a:latin typeface="Calibri" panose="020F0502020204030204" pitchFamily="34" charset="0"/>
              <a:cs typeface="Calibri" panose="020F0502020204030204" pitchFamily="34" charset="0"/>
            </a:endParaRPr>
          </a:p>
          <a:p>
            <a:pPr marL="457200" lvl="0" indent="-368300" algn="just" rtl="0">
              <a:lnSpc>
                <a:spcPct val="127000"/>
              </a:lnSpc>
              <a:spcBef>
                <a:spcPts val="0"/>
              </a:spcBef>
              <a:spcAft>
                <a:spcPts val="0"/>
              </a:spcAft>
              <a:buClr>
                <a:schemeClr val="dk1"/>
              </a:buClr>
              <a:buSzPts val="2200"/>
              <a:buChar char="●"/>
            </a:pPr>
            <a:r>
              <a:rPr lang="tr-TR" sz="1600" dirty="0">
                <a:solidFill>
                  <a:schemeClr val="dk1"/>
                </a:solidFill>
                <a:latin typeface="Calibri" panose="020F0502020204030204" pitchFamily="34" charset="0"/>
                <a:cs typeface="Calibri" panose="020F0502020204030204" pitchFamily="34" charset="0"/>
              </a:rPr>
              <a:t>Adi Ortaklık Şeklindeki Arabuluculuk Merkezleri (</a:t>
            </a:r>
            <a:r>
              <a:rPr lang="tr-TR" sz="1600" u="sng" dirty="0">
                <a:solidFill>
                  <a:schemeClr val="tx1"/>
                </a:solidFill>
                <a:latin typeface="Calibri" panose="020F0502020204030204" pitchFamily="34" charset="0"/>
                <a:ea typeface="Raleway"/>
                <a:cs typeface="Calibri" panose="020F0502020204030204" pitchFamily="34" charset="0"/>
                <a:sym typeface="Raleway"/>
                <a:hlinkClick r:id="rId3">
                  <a:extLst>
                    <a:ext uri="{A12FA001-AC4F-418D-AE19-62706E023703}">
                      <ahyp:hlinkClr xmlns:ahyp="http://schemas.microsoft.com/office/drawing/2018/hyperlinkcolor" val="tx"/>
                    </a:ext>
                  </a:extLst>
                </a:hlinkClick>
              </a:rPr>
              <a:t>Site Yönetimlerine ilişkin 6698 sayılı Kişisel Verilerin Korunması Kanunu ile 634 sayılı Kat Mülkiyeti Kanunu çerçevesinde Kişisel Verileri Koruma Kurulu’nun 22.07.2020 tarihli ve 2020/560 sayılı Kararı’nda yer alan değerlendirmeler)</a:t>
            </a:r>
            <a:endParaRPr sz="1600" dirty="0">
              <a:solidFill>
                <a:schemeClr val="tx1"/>
              </a:solidFill>
              <a:latin typeface="Calibri" panose="020F0502020204030204" pitchFamily="34" charset="0"/>
              <a:cs typeface="Calibri" panose="020F0502020204030204" pitchFamily="34" charset="0"/>
            </a:endParaRPr>
          </a:p>
          <a:p>
            <a:pPr marL="457200" lvl="0" indent="-368300" algn="just" rtl="0">
              <a:lnSpc>
                <a:spcPct val="127000"/>
              </a:lnSpc>
              <a:spcBef>
                <a:spcPts val="0"/>
              </a:spcBef>
              <a:spcAft>
                <a:spcPts val="0"/>
              </a:spcAft>
              <a:buClr>
                <a:schemeClr val="dk1"/>
              </a:buClr>
              <a:buSzPts val="2200"/>
              <a:buChar char="●"/>
            </a:pPr>
            <a:r>
              <a:rPr lang="tr-TR" sz="1600" dirty="0">
                <a:solidFill>
                  <a:schemeClr val="dk1"/>
                </a:solidFill>
                <a:latin typeface="Calibri" panose="020F0502020204030204" pitchFamily="34" charset="0"/>
                <a:cs typeface="Calibri" panose="020F0502020204030204" pitchFamily="34" charset="0"/>
              </a:rPr>
              <a:t>Taraflar (işveren, tacirler, satıcı </a:t>
            </a:r>
            <a:r>
              <a:rPr lang="tr-TR" sz="1600" dirty="0" err="1">
                <a:solidFill>
                  <a:schemeClr val="dk1"/>
                </a:solidFill>
                <a:latin typeface="Calibri" panose="020F0502020204030204" pitchFamily="34" charset="0"/>
                <a:cs typeface="Calibri" panose="020F0502020204030204" pitchFamily="34" charset="0"/>
              </a:rPr>
              <a:t>v.s</a:t>
            </a:r>
            <a:r>
              <a:rPr lang="tr-TR" sz="1600" dirty="0">
                <a:solidFill>
                  <a:schemeClr val="dk1"/>
                </a:solidFill>
                <a:latin typeface="Calibri" panose="020F0502020204030204" pitchFamily="34" charset="0"/>
                <a:cs typeface="Calibri" panose="020F0502020204030204" pitchFamily="34" charset="0"/>
              </a:rPr>
              <a:t>) veri sorumlusu sıfatına haizdir.</a:t>
            </a:r>
            <a:endParaRPr sz="1600" dirty="0">
              <a:solidFill>
                <a:schemeClr val="dk1"/>
              </a:solidFill>
              <a:latin typeface="Calibri" panose="020F0502020204030204" pitchFamily="34" charset="0"/>
              <a:cs typeface="Calibri" panose="020F0502020204030204" pitchFamily="34" charset="0"/>
            </a:endParaRPr>
          </a:p>
          <a:p>
            <a:pPr marL="457200" lvl="0" indent="0" algn="just" rtl="0">
              <a:lnSpc>
                <a:spcPct val="127000"/>
              </a:lnSpc>
              <a:spcBef>
                <a:spcPts val="0"/>
              </a:spcBef>
              <a:spcAft>
                <a:spcPts val="0"/>
              </a:spcAft>
              <a:buNone/>
            </a:pPr>
            <a:endParaRPr sz="2200" dirty="0">
              <a:solidFill>
                <a:schemeClr val="dk1"/>
              </a:solidFill>
            </a:endParaRPr>
          </a:p>
          <a:p>
            <a:pPr marL="0" lvl="0" indent="0" algn="l" rtl="0">
              <a:spcBef>
                <a:spcPts val="0"/>
              </a:spcBef>
              <a:spcAft>
                <a:spcPts val="0"/>
              </a:spcAft>
              <a:buNone/>
            </a:pPr>
            <a:endParaRPr sz="3700" b="1" dirty="0">
              <a:solidFill>
                <a:schemeClr val="dk1"/>
              </a:solidFill>
              <a:latin typeface="Gill Sans"/>
              <a:ea typeface="Gill Sans"/>
              <a:cs typeface="Gill Sans"/>
              <a:sym typeface="Gill Sans"/>
            </a:endParaRPr>
          </a:p>
          <a:p>
            <a:pPr marL="0" lvl="0" indent="0" algn="l" rtl="0">
              <a:spcBef>
                <a:spcPts val="0"/>
              </a:spcBef>
              <a:spcAft>
                <a:spcPts val="0"/>
              </a:spcAft>
              <a:buNone/>
            </a:pPr>
            <a:endParaRPr sz="3700" dirty="0">
              <a:solidFill>
                <a:schemeClr val="dk1"/>
              </a:solidFill>
              <a:latin typeface="Gill Sans"/>
              <a:ea typeface="Gill Sans"/>
              <a:cs typeface="Gill Sans"/>
              <a:sym typeface="Gill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161"/>
        <p:cNvGrpSpPr/>
        <p:nvPr/>
      </p:nvGrpSpPr>
      <p:grpSpPr>
        <a:xfrm>
          <a:off x="0" y="0"/>
          <a:ext cx="0" cy="0"/>
          <a:chOff x="0" y="0"/>
          <a:chExt cx="0" cy="0"/>
        </a:xfrm>
      </p:grpSpPr>
      <p:sp>
        <p:nvSpPr>
          <p:cNvPr id="162" name="Google Shape;162;p24"/>
          <p:cNvSpPr txBox="1"/>
          <p:nvPr/>
        </p:nvSpPr>
        <p:spPr>
          <a:xfrm>
            <a:off x="608794" y="599850"/>
            <a:ext cx="11703600" cy="5658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tr-TR" sz="2900" b="1" dirty="0">
                <a:solidFill>
                  <a:schemeClr val="dk1"/>
                </a:solidFill>
                <a:latin typeface="Gill Sans"/>
                <a:ea typeface="Gill Sans"/>
                <a:cs typeface="Gill Sans"/>
                <a:sym typeface="Gill Sans"/>
              </a:rPr>
              <a:t>Kişisel Veri İşlemenin Hukuki Sebepleri</a:t>
            </a:r>
            <a:endParaRPr sz="2900" b="1" dirty="0">
              <a:solidFill>
                <a:schemeClr val="dk1"/>
              </a:solidFill>
              <a:latin typeface="Gill Sans"/>
              <a:ea typeface="Gill Sans"/>
              <a:cs typeface="Gill Sans"/>
              <a:sym typeface="Gill Sans"/>
            </a:endParaRPr>
          </a:p>
          <a:p>
            <a:pPr marL="0" lvl="0" indent="0" algn="l" rtl="0">
              <a:spcBef>
                <a:spcPts val="0"/>
              </a:spcBef>
              <a:spcAft>
                <a:spcPts val="0"/>
              </a:spcAft>
              <a:buNone/>
            </a:pPr>
            <a:endParaRPr sz="2000" dirty="0">
              <a:solidFill>
                <a:schemeClr val="dk1"/>
              </a:solidFill>
              <a:latin typeface="Gill Sans"/>
              <a:ea typeface="Gill Sans"/>
              <a:cs typeface="Gill Sans"/>
              <a:sym typeface="Gill Sans"/>
            </a:endParaRPr>
          </a:p>
          <a:p>
            <a:pPr marL="0" lvl="0" indent="444500" algn="just" rtl="0">
              <a:lnSpc>
                <a:spcPct val="127000"/>
              </a:lnSpc>
              <a:spcBef>
                <a:spcPts val="0"/>
              </a:spcBef>
              <a:spcAft>
                <a:spcPts val="0"/>
              </a:spcAft>
              <a:buClr>
                <a:schemeClr val="dk1"/>
              </a:buClr>
              <a:buSzPts val="1100"/>
              <a:buFont typeface="Arial"/>
              <a:buNone/>
            </a:pPr>
            <a:r>
              <a:rPr lang="tr-TR" sz="1200" b="1" dirty="0">
                <a:solidFill>
                  <a:schemeClr val="dk1"/>
                </a:solidFill>
              </a:rPr>
              <a:t>Kişisel verilerin işlenme şartları</a:t>
            </a:r>
            <a:endParaRPr sz="1200" b="1"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b="1" dirty="0">
                <a:solidFill>
                  <a:schemeClr val="dk1"/>
                </a:solidFill>
              </a:rPr>
              <a:t>MADDE 5- </a:t>
            </a:r>
            <a:r>
              <a:rPr lang="tr-TR" sz="1200" dirty="0">
                <a:solidFill>
                  <a:schemeClr val="dk1"/>
                </a:solidFill>
              </a:rPr>
              <a:t>(1) Kişisel veriler ilgili kişinin açık rızası olmaksızın işlenemez.</a:t>
            </a:r>
          </a:p>
          <a:p>
            <a:pPr marL="0" lvl="0" indent="444500" algn="just" rtl="0">
              <a:lnSpc>
                <a:spcPct val="127000"/>
              </a:lnSpc>
              <a:spcBef>
                <a:spcPts val="0"/>
              </a:spcBef>
              <a:spcAft>
                <a:spcPts val="0"/>
              </a:spcAft>
              <a:buClr>
                <a:schemeClr val="dk1"/>
              </a:buClr>
              <a:buSzPts val="1100"/>
              <a:buFont typeface="Arial"/>
              <a:buNone/>
            </a:pP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(2) Aşağıdaki şartlardan birinin varlığı hâlinde, ilgili kişinin açık rızası aranmaksızın kişisel verilerinin işlenmesi mümkündür:</a:t>
            </a:r>
          </a:p>
          <a:p>
            <a:pPr marL="0" lvl="0" indent="444500" algn="just" rtl="0">
              <a:lnSpc>
                <a:spcPct val="127000"/>
              </a:lnSpc>
              <a:spcBef>
                <a:spcPts val="0"/>
              </a:spcBef>
              <a:spcAft>
                <a:spcPts val="0"/>
              </a:spcAft>
              <a:buClr>
                <a:schemeClr val="dk1"/>
              </a:buClr>
              <a:buSzPts val="1100"/>
              <a:buFont typeface="Arial"/>
              <a:buNone/>
            </a:pP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a) Kanunlarda açıkça öngörülmesi.</a:t>
            </a: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b) Fiili imkânsızlık nedeniyle rızasını açıklayamayacak durumda bulunan veya rızasına hukuki geçerlilik tanınmayan kişinin kendisinin ya da bir başkasının hayatı    </a:t>
            </a: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 veya beden bütünlüğünün korunması için zorunlu olması.</a:t>
            </a: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c) Bir sözleşmenin kurulması veya ifasıyla doğrudan doğruya ilgili olması kaydıyla, sözleşmenin taraflarına ait kişisel verilerin işlenmesinin gerekli olması.</a:t>
            </a: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ç) Veri sorumlusunun hukuki yükümlülüğünü yerine getirebilmesi için zorunlu olması.</a:t>
            </a: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d) İlgili kişinin kendisi tarafından alenileştirilmiş olması.</a:t>
            </a: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e) Bir hakkın tesisi, kullanılması veya korunması için veri işlemenin zorunlu olması.</a:t>
            </a: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dirty="0">
                <a:solidFill>
                  <a:schemeClr val="dk1"/>
                </a:solidFill>
              </a:rPr>
              <a:t>f) İlgili kişinin temel hak ve özgürlüklerine zarar vermemek kaydıyla, veri sorumlusunun meşru menfaatleri için veri işlenmesinin zorunlu olması.</a:t>
            </a:r>
            <a:endParaRPr sz="1200" dirty="0">
              <a:solidFill>
                <a:schemeClr val="dk1"/>
              </a:solidFill>
            </a:endParaRPr>
          </a:p>
          <a:p>
            <a:pPr marL="0" lvl="0" indent="444500" algn="just" rtl="0">
              <a:lnSpc>
                <a:spcPct val="127000"/>
              </a:lnSpc>
              <a:spcBef>
                <a:spcPts val="0"/>
              </a:spcBef>
              <a:spcAft>
                <a:spcPts val="0"/>
              </a:spcAft>
              <a:buClr>
                <a:schemeClr val="dk1"/>
              </a:buClr>
              <a:buSzPts val="1100"/>
              <a:buFont typeface="Arial"/>
              <a:buNone/>
            </a:pPr>
            <a:r>
              <a:rPr lang="tr-TR" sz="1200" b="1" dirty="0">
                <a:solidFill>
                  <a:schemeClr val="dk1"/>
                </a:solidFill>
              </a:rPr>
              <a:t> </a:t>
            </a:r>
            <a:endParaRPr sz="1200" b="1" dirty="0">
              <a:solidFill>
                <a:schemeClr val="dk1"/>
              </a:solidFill>
            </a:endParaRPr>
          </a:p>
          <a:p>
            <a:pPr marL="0" lvl="0" indent="0" algn="l" rtl="0">
              <a:spcBef>
                <a:spcPts val="0"/>
              </a:spcBef>
              <a:spcAft>
                <a:spcPts val="0"/>
              </a:spcAft>
              <a:buNone/>
            </a:pPr>
            <a:endParaRPr sz="2000" dirty="0">
              <a:solidFill>
                <a:schemeClr val="dk1"/>
              </a:solidFill>
              <a:latin typeface="Gill Sans"/>
              <a:ea typeface="Gill Sans"/>
              <a:cs typeface="Gill Sans"/>
              <a:sym typeface="Gill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41D44B9-0419-67AB-69C7-A9B1564E497A}"/>
              </a:ext>
            </a:extLst>
          </p:cNvPr>
          <p:cNvSpPr txBox="1"/>
          <p:nvPr/>
        </p:nvSpPr>
        <p:spPr>
          <a:xfrm>
            <a:off x="363984" y="275208"/>
            <a:ext cx="11256885" cy="5109091"/>
          </a:xfrm>
          <a:prstGeom prst="rect">
            <a:avLst/>
          </a:prstGeom>
          <a:noFill/>
        </p:spPr>
        <p:txBody>
          <a:bodyPr wrap="square">
            <a:spAutoFit/>
          </a:bodyPr>
          <a:lstStyle/>
          <a:p>
            <a:pPr marL="0" lvl="0" indent="0" algn="l" rtl="0">
              <a:spcBef>
                <a:spcPts val="0"/>
              </a:spcBef>
              <a:spcAft>
                <a:spcPts val="0"/>
              </a:spcAft>
              <a:buNone/>
            </a:pPr>
            <a:r>
              <a:rPr lang="tr-TR" sz="1600" b="1" dirty="0"/>
              <a:t>                       </a:t>
            </a:r>
            <a:r>
              <a:rPr lang="tr-TR" sz="1600" b="1" dirty="0">
                <a:solidFill>
                  <a:schemeClr val="accent1"/>
                </a:solidFill>
              </a:rPr>
              <a:t>ARABULUCULUK SÜRECİNDE  KİŞİSEL VERİLERİN İŞLENMESİNDE HUKUKİ SEBEPLER</a:t>
            </a:r>
          </a:p>
          <a:p>
            <a:pPr marL="0" lvl="0" indent="0" algn="l" rtl="0">
              <a:spcBef>
                <a:spcPts val="0"/>
              </a:spcBef>
              <a:spcAft>
                <a:spcPts val="0"/>
              </a:spcAft>
              <a:buNone/>
            </a:pPr>
            <a:endParaRPr lang="tr-TR" sz="1600" b="1" dirty="0"/>
          </a:p>
          <a:p>
            <a:pPr marL="0" lvl="0" indent="0" algn="l" rtl="0">
              <a:spcBef>
                <a:spcPts val="0"/>
              </a:spcBef>
              <a:spcAft>
                <a:spcPts val="0"/>
              </a:spcAft>
              <a:buNone/>
            </a:pPr>
            <a:r>
              <a:rPr lang="tr-TR" sz="1400" b="1" dirty="0">
                <a:latin typeface="Gill Sans" panose="020B0604020202020204" charset="0"/>
              </a:rPr>
              <a:t>KVKK 5/2-a Kanunlarda Açıkça Öngörülme</a:t>
            </a:r>
          </a:p>
          <a:p>
            <a:pPr marL="0" lvl="0" indent="0" algn="l" rtl="0">
              <a:spcBef>
                <a:spcPts val="0"/>
              </a:spcBef>
              <a:spcAft>
                <a:spcPts val="0"/>
              </a:spcAft>
              <a:buNone/>
            </a:pPr>
            <a:endParaRPr lang="tr-TR" sz="1400" b="1" dirty="0">
              <a:latin typeface="Gill Sans" panose="020B0604020202020204" charset="0"/>
            </a:endParaRPr>
          </a:p>
          <a:p>
            <a:pPr marL="0" lvl="0" indent="0" algn="l" rtl="0">
              <a:spcBef>
                <a:spcPts val="0"/>
              </a:spcBef>
              <a:spcAft>
                <a:spcPts val="0"/>
              </a:spcAft>
              <a:buNone/>
            </a:pPr>
            <a:r>
              <a:rPr lang="tr-TR" sz="1400" u="sng" dirty="0">
                <a:latin typeface="Gill Sans" panose="020B0604020202020204" charset="0"/>
              </a:rPr>
              <a:t>HUAK Madde 18/A</a:t>
            </a:r>
          </a:p>
          <a:p>
            <a:pPr marL="0" lvl="0" indent="0" algn="l" rtl="0">
              <a:spcBef>
                <a:spcPts val="0"/>
              </a:spcBef>
              <a:spcAft>
                <a:spcPts val="0"/>
              </a:spcAft>
              <a:buNone/>
            </a:pPr>
            <a:r>
              <a:rPr lang="tr-TR" sz="1400" dirty="0">
                <a:latin typeface="Gill Sans" panose="020B0604020202020204" charset="0"/>
              </a:rPr>
              <a:t>6) Başvuran taraf, kendisine ve elinde bulunması hâlinde karşı tarafa ait her türlü iletişim bilgisini arabuluculuk bürosuna verir. Büro, tarafların resmî kayıtlarda yer alan iletişim bilgilerini araştırmaya da yetkilidir. İlgili kurum ve kuruluşlar büro tarafından talep edilen bilgi ve belgeleri vermekle yükümlüdür. </a:t>
            </a:r>
          </a:p>
          <a:p>
            <a:pPr marL="0" lvl="0" indent="0" algn="l" rtl="0">
              <a:spcBef>
                <a:spcPts val="0"/>
              </a:spcBef>
              <a:spcAft>
                <a:spcPts val="0"/>
              </a:spcAft>
              <a:buNone/>
            </a:pPr>
            <a:r>
              <a:rPr lang="tr-TR" sz="1400" dirty="0">
                <a:latin typeface="Gill Sans" panose="020B0604020202020204" charset="0"/>
              </a:rPr>
              <a:t>(7) Taraflara ait iletişim bilgileri, görevlendirilen arabulucuya büro tarafından verilir. Arabulucu bu iletişim bilgilerini esas alır, ihtiyaç duyduğunda kendiliğinden araştırma da yapabilir, bürodan taraflara ait telefon numarası, adres bilgisi gibi kişisel veri niteliğindeki bilgileri talep edebilir. Elindeki bilgiler itibarıyla her türlü iletişim vasıtasını kullanarak görevlendirme konusunda tarafları bilgilendirir ve ilk toplantıya davet eder. </a:t>
            </a:r>
          </a:p>
          <a:p>
            <a:pPr marL="0" lvl="0" indent="0" algn="l" rtl="0">
              <a:spcBef>
                <a:spcPts val="0"/>
              </a:spcBef>
              <a:spcAft>
                <a:spcPts val="0"/>
              </a:spcAft>
              <a:buNone/>
            </a:pPr>
            <a:endParaRPr lang="tr-TR" sz="1400" dirty="0">
              <a:latin typeface="Gill Sans" panose="020B0604020202020204" charset="0"/>
            </a:endParaRPr>
          </a:p>
          <a:p>
            <a:pPr marL="0" lvl="0" indent="0" algn="l" rtl="0">
              <a:spcBef>
                <a:spcPts val="0"/>
              </a:spcBef>
              <a:spcAft>
                <a:spcPts val="0"/>
              </a:spcAft>
              <a:buNone/>
            </a:pPr>
            <a:r>
              <a:rPr lang="tr-TR" sz="1400" b="1" dirty="0">
                <a:latin typeface="Gill Sans" panose="020B0604020202020204" charset="0"/>
              </a:rPr>
              <a:t>KVKK 5/2- Veri Sorumlusunun Hukuki Yükümlülüğün Yerine Getirmesi İçin Zorunlu Olması</a:t>
            </a:r>
          </a:p>
          <a:p>
            <a:pPr marL="0" lvl="0" indent="0" algn="l" rtl="0">
              <a:spcBef>
                <a:spcPts val="0"/>
              </a:spcBef>
              <a:spcAft>
                <a:spcPts val="0"/>
              </a:spcAft>
              <a:buNone/>
            </a:pPr>
            <a:endParaRPr lang="tr-TR" sz="1400" b="1" dirty="0">
              <a:latin typeface="Gill Sans" panose="020B0604020202020204" charset="0"/>
            </a:endParaRPr>
          </a:p>
          <a:p>
            <a:pPr marL="0" lvl="0" indent="0" algn="l" rtl="0">
              <a:spcBef>
                <a:spcPts val="0"/>
              </a:spcBef>
              <a:spcAft>
                <a:spcPts val="0"/>
              </a:spcAft>
              <a:buNone/>
            </a:pPr>
            <a:r>
              <a:rPr lang="tr-TR" sz="1400" dirty="0">
                <a:latin typeface="Gill Sans" panose="020B0604020202020204" charset="0"/>
              </a:rPr>
              <a:t>HUAK Madde 17</a:t>
            </a:r>
          </a:p>
          <a:p>
            <a:pPr marL="0" lvl="0" indent="0" algn="l" rtl="0">
              <a:spcBef>
                <a:spcPts val="0"/>
              </a:spcBef>
              <a:spcAft>
                <a:spcPts val="0"/>
              </a:spcAft>
              <a:buNone/>
            </a:pPr>
            <a:r>
              <a:rPr lang="tr-TR" sz="1400" dirty="0">
                <a:latin typeface="Gill Sans" panose="020B0604020202020204" charset="0"/>
              </a:rPr>
              <a:t>Arabulucu, arabuluculuk faaliyeti sonunda düzenlediği son tutanağın bir örneğini arabuluculuk faaliyetinin sona ermesinden itibaren bir ay içinde Genel Müdürlüğe gönderir.</a:t>
            </a:r>
          </a:p>
          <a:p>
            <a:pPr marL="0" lvl="0" indent="0" algn="l" rtl="0">
              <a:spcBef>
                <a:spcPts val="0"/>
              </a:spcBef>
              <a:spcAft>
                <a:spcPts val="0"/>
              </a:spcAft>
              <a:buNone/>
            </a:pPr>
            <a:endParaRPr lang="tr-TR" dirty="0">
              <a:latin typeface="Gill Sans" panose="020B0604020202020204" charset="0"/>
            </a:endParaRPr>
          </a:p>
          <a:p>
            <a:pPr marL="0" lvl="0" indent="0" algn="just" rtl="0">
              <a:spcBef>
                <a:spcPts val="0"/>
              </a:spcBef>
              <a:spcAft>
                <a:spcPts val="0"/>
              </a:spcAft>
              <a:buNone/>
            </a:pPr>
            <a:r>
              <a:rPr lang="tr-TR" dirty="0">
                <a:latin typeface="Gill Sans" panose="020B0604020202020204" charset="0"/>
              </a:rPr>
              <a:t>HUAK Madde 25/8</a:t>
            </a:r>
          </a:p>
          <a:p>
            <a:pPr marL="0" lvl="0" indent="0" algn="just" rtl="0">
              <a:spcBef>
                <a:spcPts val="0"/>
              </a:spcBef>
              <a:spcAft>
                <a:spcPts val="0"/>
              </a:spcAft>
              <a:buNone/>
            </a:pPr>
            <a:r>
              <a:rPr lang="tr-TR" b="0" i="0" dirty="0">
                <a:solidFill>
                  <a:srgbClr val="000000"/>
                </a:solidFill>
                <a:effectLst/>
                <a:latin typeface="Gill Sans" panose="020B0604020202020204" charset="0"/>
              </a:rPr>
              <a:t> Arabulucu, taraflara ulaşılamaması, taraflar katılmadığı için görüşme yapılamaması, yapılan görüşmeler sonucunda veya kanunda belirtilen süre içerisinde anlaşmaya varılamaması yahut varılması hallerinde arabuluculuk faaliyetini sona erdirir ve son tutanağı düzenleyerek durumu derhal adliye arabuluculuk bürosuna bildirir.</a:t>
            </a:r>
            <a:endParaRPr lang="tr-TR" dirty="0">
              <a:latin typeface="Gill Sans" panose="020B0604020202020204" charset="0"/>
            </a:endParaRPr>
          </a:p>
          <a:p>
            <a:pPr marL="0" lvl="0" indent="0" algn="l" rtl="0">
              <a:spcBef>
                <a:spcPts val="0"/>
              </a:spcBef>
              <a:spcAft>
                <a:spcPts val="0"/>
              </a:spcAft>
              <a:buNone/>
            </a:pPr>
            <a:endParaRPr lang="tr-TR" sz="1400" dirty="0"/>
          </a:p>
        </p:txBody>
      </p:sp>
    </p:spTree>
    <p:extLst>
      <p:ext uri="{BB962C8B-B14F-4D97-AF65-F5344CB8AC3E}">
        <p14:creationId xmlns:p14="http://schemas.microsoft.com/office/powerpoint/2010/main" val="29533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91067" y="237067"/>
            <a:ext cx="11413066" cy="4278094"/>
          </a:xfrm>
          <a:prstGeom prst="rect">
            <a:avLst/>
          </a:prstGeom>
        </p:spPr>
        <p:txBody>
          <a:bodyPr wrap="square">
            <a:spAutoFit/>
          </a:bodyPr>
          <a:lstStyle/>
          <a:p>
            <a:pPr marL="0" indent="0" algn="just">
              <a:buNone/>
            </a:pPr>
            <a:r>
              <a:rPr lang="tr-TR" sz="1600" kern="100" dirty="0">
                <a:latin typeface="Gill Sans" panose="020B0604020202020204" charset="0"/>
                <a:ea typeface="Times New Roman" panose="02020603050405020304" pitchFamily="18" charset="0"/>
                <a:cs typeface="Times New Roman" panose="02020603050405020304" pitchFamily="18" charset="0"/>
              </a:rPr>
              <a:t>Belirtilen kanun maddelerinden de görüleceği üzere arabuluculuk süreçlerinde kişisel verilerin işlenmesindeki amacın öncelikli olarak ve genelde kanunlarda öngörülme ve veri sorumlusunun hukuki yükümlülüğünün yerine getirilmesi olduğunu söylememiz mümkündür. </a:t>
            </a:r>
          </a:p>
          <a:p>
            <a:pPr marL="0" indent="0" algn="just">
              <a:buNone/>
            </a:pPr>
            <a:endParaRPr lang="tr-TR" sz="1600" kern="100" dirty="0">
              <a:latin typeface="Gill Sans" panose="020B0604020202020204" charset="0"/>
              <a:ea typeface="Times New Roman" panose="02020603050405020304" pitchFamily="18" charset="0"/>
              <a:cs typeface="Times New Roman" panose="02020603050405020304" pitchFamily="18" charset="0"/>
            </a:endParaRPr>
          </a:p>
          <a:p>
            <a:pPr marL="0" indent="0" algn="just">
              <a:buNone/>
            </a:pPr>
            <a:r>
              <a:rPr lang="tr-TR" sz="1600" kern="100" dirty="0">
                <a:latin typeface="Gill Sans" panose="020B0604020202020204" charset="0"/>
                <a:ea typeface="Times New Roman" panose="02020603050405020304" pitchFamily="18" charset="0"/>
                <a:cs typeface="Times New Roman" panose="02020603050405020304" pitchFamily="18" charset="0"/>
              </a:rPr>
              <a:t>Örneğin, arabulucunun son tutanağı düzenlemesi yasal bir yükümlülüktür ve bu tutanakta kişilere ait isim, soy isim gibi veriler işlendiği için bir veri işleme faaliyetinden söz edilecektir. </a:t>
            </a:r>
          </a:p>
          <a:p>
            <a:pPr marL="0" indent="0" algn="just">
              <a:buNone/>
            </a:pPr>
            <a:endParaRPr lang="tr-TR" sz="1600" kern="100" dirty="0">
              <a:latin typeface="Gill Sans" panose="020B0604020202020204" charset="0"/>
              <a:ea typeface="Times New Roman" panose="02020603050405020304" pitchFamily="18" charset="0"/>
              <a:cs typeface="Times New Roman" panose="02020603050405020304" pitchFamily="18" charset="0"/>
            </a:endParaRPr>
          </a:p>
          <a:p>
            <a:pPr marL="0" indent="0" algn="just">
              <a:buNone/>
            </a:pPr>
            <a:r>
              <a:rPr lang="tr-TR" sz="1600" kern="100" dirty="0">
                <a:latin typeface="Gill Sans" panose="020B0604020202020204" charset="0"/>
                <a:ea typeface="Times New Roman" panose="02020603050405020304" pitchFamily="18" charset="0"/>
                <a:cs typeface="Times New Roman" panose="02020603050405020304" pitchFamily="18" charset="0"/>
              </a:rPr>
              <a:t>Bu durum veri işlemek için zaruri olan açık rıza alınmasının istisnasına dahil olsa da arabulucunun  veri işlemesindeki tek amacın her olay için söylememiz her zaman için doğru olmayacaktır. </a:t>
            </a:r>
          </a:p>
          <a:p>
            <a:pPr marL="0" indent="0" algn="just">
              <a:buNone/>
            </a:pPr>
            <a:endParaRPr lang="tr-TR" sz="1600" kern="100" dirty="0">
              <a:latin typeface="Gill Sans" panose="020B0604020202020204" charset="0"/>
              <a:ea typeface="Times New Roman" panose="02020603050405020304" pitchFamily="18" charset="0"/>
              <a:cs typeface="Times New Roman" panose="02020603050405020304" pitchFamily="18" charset="0"/>
            </a:endParaRPr>
          </a:p>
          <a:p>
            <a:pPr marL="0" indent="0" algn="just">
              <a:buNone/>
            </a:pPr>
            <a:r>
              <a:rPr lang="tr-TR" sz="1600" kern="100" dirty="0">
                <a:latin typeface="Gill Sans" panose="020B0604020202020204" charset="0"/>
                <a:ea typeface="Times New Roman" panose="02020603050405020304" pitchFamily="18" charset="0"/>
                <a:cs typeface="Times New Roman" panose="02020603050405020304" pitchFamily="18" charset="0"/>
              </a:rPr>
              <a:t>Şöyle ki, zaman zaman arabulucunun veri işleme sebebi değişkenlik gösterebilecektir. </a:t>
            </a:r>
            <a:r>
              <a:rPr lang="tr-TR" sz="1600" u="sng" kern="100" dirty="0">
                <a:latin typeface="Gill Sans" panose="020B0604020202020204" charset="0"/>
                <a:ea typeface="Times New Roman" panose="02020603050405020304" pitchFamily="18" charset="0"/>
                <a:cs typeface="Times New Roman" panose="02020603050405020304" pitchFamily="18" charset="0"/>
              </a:rPr>
              <a:t>Örneğin</a:t>
            </a:r>
            <a:r>
              <a:rPr lang="tr-TR" sz="1600" kern="100" dirty="0">
                <a:latin typeface="Gill Sans" panose="020B0604020202020204" charset="0"/>
                <a:ea typeface="Times New Roman" panose="02020603050405020304" pitchFamily="18" charset="0"/>
                <a:cs typeface="Times New Roman" panose="02020603050405020304" pitchFamily="18" charset="0"/>
              </a:rPr>
              <a:t>, işyerinde güvenlik sebebi ile taktırılan kameraların olması (özellikle arabuluculuk merkezlerinde bu durum sık rastlanabilecektir) veri sorumlusunun meşru menfaati sebebi ile veri işlemesine işaret edecektir. Bu şekilde değişkenlik gösteren durumlarda önemli olan açık rızanın gerekip gerekmediği hususun atlanmaması ve her somut olayda konunun ayrıca değerlendirilmesidir. </a:t>
            </a:r>
          </a:p>
          <a:p>
            <a:pPr marL="0" indent="0" algn="just">
              <a:buNone/>
            </a:pPr>
            <a:endParaRPr lang="tr-TR" sz="1600" kern="100" dirty="0">
              <a:latin typeface="Gill Sans" panose="020B0604020202020204" charset="0"/>
              <a:ea typeface="Times New Roman" panose="02020603050405020304" pitchFamily="18" charset="0"/>
              <a:cs typeface="Times New Roman" panose="02020603050405020304" pitchFamily="18" charset="0"/>
            </a:endParaRPr>
          </a:p>
          <a:p>
            <a:pPr marL="0" indent="0" algn="just">
              <a:buNone/>
            </a:pPr>
            <a:r>
              <a:rPr lang="tr-TR" sz="1600" kern="100" dirty="0">
                <a:latin typeface="Gill Sans" panose="020B0604020202020204" charset="0"/>
                <a:ea typeface="Times New Roman" panose="02020603050405020304" pitchFamily="18" charset="0"/>
                <a:cs typeface="Times New Roman" panose="02020603050405020304" pitchFamily="18" charset="0"/>
              </a:rPr>
              <a:t>Yine benzer şekilde, bir </a:t>
            </a:r>
            <a:r>
              <a:rPr lang="tr-TR" sz="1600" kern="100" dirty="0" err="1">
                <a:latin typeface="Gill Sans" panose="020B0604020202020204" charset="0"/>
                <a:ea typeface="Times New Roman" panose="02020603050405020304" pitchFamily="18" charset="0"/>
                <a:cs typeface="Times New Roman" panose="02020603050405020304" pitchFamily="18" charset="0"/>
              </a:rPr>
              <a:t>malpraktis</a:t>
            </a:r>
            <a:r>
              <a:rPr lang="tr-TR" sz="1600" kern="100" dirty="0">
                <a:latin typeface="Gill Sans" panose="020B0604020202020204" charset="0"/>
                <a:ea typeface="Times New Roman" panose="02020603050405020304" pitchFamily="18" charset="0"/>
                <a:cs typeface="Times New Roman" panose="02020603050405020304" pitchFamily="18" charset="0"/>
              </a:rPr>
              <a:t> sorumluluğundan kaynaklı uyuşmazlığın arabuluculuk sürecine konu olması halinde 6698 sayılı kanunda özel nitelikli veri olarak kabul edilen sağlık verilerinin işlenmesi gündeme gelecektir. Dolayısıyla böyle bir durumda özel nitelikli kişisel verilen işlenmesindeki usul ve esaslara </a:t>
            </a:r>
            <a:r>
              <a:rPr lang="tr-TR" sz="1600" kern="100">
                <a:latin typeface="Gill Sans" panose="020B0604020202020204" charset="0"/>
                <a:ea typeface="Times New Roman" panose="02020603050405020304" pitchFamily="18" charset="0"/>
                <a:cs typeface="Times New Roman" panose="02020603050405020304" pitchFamily="18" charset="0"/>
              </a:rPr>
              <a:t>uygun davranılması gerekecektir</a:t>
            </a:r>
            <a:r>
              <a:rPr lang="tr-TR" sz="1600" kern="100" dirty="0">
                <a:latin typeface="Gill Sans" panose="020B060402020202020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5205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DADADA"/>
            </a:gs>
            <a:gs pos="100000">
              <a:srgbClr val="FFFFFE"/>
            </a:gs>
          </a:gsLst>
          <a:lin ang="16198662" scaled="0"/>
        </a:gradFill>
        <a:effectLst/>
      </p:bgPr>
    </p:bg>
    <p:spTree>
      <p:nvGrpSpPr>
        <p:cNvPr id="1" name="Shape 171"/>
        <p:cNvGrpSpPr/>
        <p:nvPr/>
      </p:nvGrpSpPr>
      <p:grpSpPr>
        <a:xfrm>
          <a:off x="0" y="0"/>
          <a:ext cx="0" cy="0"/>
          <a:chOff x="0" y="0"/>
          <a:chExt cx="0" cy="0"/>
        </a:xfrm>
      </p:grpSpPr>
      <p:sp>
        <p:nvSpPr>
          <p:cNvPr id="172" name="Google Shape;172;p26"/>
          <p:cNvSpPr txBox="1">
            <a:spLocks noGrp="1"/>
          </p:cNvSpPr>
          <p:nvPr>
            <p:ph type="title"/>
          </p:nvPr>
        </p:nvSpPr>
        <p:spPr>
          <a:xfrm>
            <a:off x="536895" y="1510018"/>
            <a:ext cx="4180875" cy="104862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C00000"/>
              </a:buClr>
              <a:buSzPts val="2000"/>
              <a:buFont typeface="Gill Sans"/>
              <a:buNone/>
            </a:pPr>
            <a:r>
              <a:rPr lang="tr-TR" sz="2000" b="1" dirty="0">
                <a:solidFill>
                  <a:srgbClr val="C00000"/>
                </a:solidFill>
              </a:rPr>
              <a:t>KIŞISEL VERILERIN IŞLENMESINDE UYULACAK ESASLAR</a:t>
            </a:r>
            <a:endParaRPr dirty="0"/>
          </a:p>
        </p:txBody>
      </p:sp>
      <p:sp>
        <p:nvSpPr>
          <p:cNvPr id="173" name="Google Shape;173;p26"/>
          <p:cNvSpPr txBox="1">
            <a:spLocks noGrp="1"/>
          </p:cNvSpPr>
          <p:nvPr>
            <p:ph type="body" idx="1"/>
          </p:nvPr>
        </p:nvSpPr>
        <p:spPr>
          <a:xfrm>
            <a:off x="5043714" y="798973"/>
            <a:ext cx="6012470" cy="4658827"/>
          </a:xfrm>
          <a:prstGeom prst="rect">
            <a:avLst/>
          </a:prstGeom>
          <a:solidFill>
            <a:srgbClr val="D9D9D9"/>
          </a:solidFill>
          <a:ln>
            <a:noFill/>
          </a:ln>
        </p:spPr>
        <p:txBody>
          <a:bodyPr spcFirstLastPara="1" wrap="square" lIns="91425" tIns="45700" rIns="91425" bIns="45700" anchor="ctr" anchorCtr="0">
            <a:normAutofit/>
          </a:bodyPr>
          <a:lstStyle/>
          <a:p>
            <a:pPr marL="228600" lvl="0" indent="0" algn="just" rtl="0">
              <a:lnSpc>
                <a:spcPct val="120000"/>
              </a:lnSpc>
              <a:spcBef>
                <a:spcPts val="0"/>
              </a:spcBef>
              <a:spcAft>
                <a:spcPts val="0"/>
              </a:spcAft>
              <a:buSzPts val="1400"/>
              <a:buNone/>
            </a:pPr>
            <a:r>
              <a:rPr lang="tr-TR" sz="1400" b="1" i="0">
                <a:solidFill>
                  <a:srgbClr val="000000"/>
                </a:solidFill>
                <a:latin typeface="Gill Sans"/>
                <a:ea typeface="Gill Sans"/>
                <a:cs typeface="Gill Sans"/>
                <a:sym typeface="Gill Sans"/>
              </a:rPr>
              <a:t>Genel ilkeler</a:t>
            </a:r>
            <a:endParaRPr sz="1400" b="0" i="0">
              <a:solidFill>
                <a:srgbClr val="000000"/>
              </a:solidFill>
              <a:latin typeface="Gill Sans"/>
              <a:ea typeface="Gill Sans"/>
              <a:cs typeface="Gill Sans"/>
              <a:sym typeface="Gill Sans"/>
            </a:endParaRPr>
          </a:p>
          <a:p>
            <a:pPr marL="228600" lvl="0" indent="0" algn="just" rtl="0">
              <a:lnSpc>
                <a:spcPct val="120000"/>
              </a:lnSpc>
              <a:spcBef>
                <a:spcPts val="1000"/>
              </a:spcBef>
              <a:spcAft>
                <a:spcPts val="0"/>
              </a:spcAft>
              <a:buSzPts val="1400"/>
              <a:buNone/>
            </a:pPr>
            <a:r>
              <a:rPr lang="tr-TR" sz="1400" b="1" i="0">
                <a:solidFill>
                  <a:srgbClr val="000000"/>
                </a:solidFill>
                <a:latin typeface="Gill Sans"/>
                <a:ea typeface="Gill Sans"/>
                <a:cs typeface="Gill Sans"/>
                <a:sym typeface="Gill Sans"/>
              </a:rPr>
              <a:t>MADDE 4-</a:t>
            </a:r>
            <a:r>
              <a:rPr lang="tr-TR" sz="1400" b="0" i="0">
                <a:solidFill>
                  <a:srgbClr val="000000"/>
                </a:solidFill>
                <a:latin typeface="Gill Sans"/>
                <a:ea typeface="Gill Sans"/>
                <a:cs typeface="Gill Sans"/>
                <a:sym typeface="Gill Sans"/>
              </a:rPr>
              <a:t> (1) Kişisel veriler, ancak bu Kanunda ve diğer kanunlarda öngörülen usul ve esaslara uygun olarak işlenebilir.</a:t>
            </a:r>
            <a:endParaRPr/>
          </a:p>
          <a:p>
            <a:pPr marL="228600" lvl="0" indent="0" algn="just" rtl="0">
              <a:lnSpc>
                <a:spcPct val="120000"/>
              </a:lnSpc>
              <a:spcBef>
                <a:spcPts val="1000"/>
              </a:spcBef>
              <a:spcAft>
                <a:spcPts val="0"/>
              </a:spcAft>
              <a:buSzPts val="1400"/>
              <a:buNone/>
            </a:pPr>
            <a:r>
              <a:rPr lang="tr-TR" sz="1400" b="0" i="0">
                <a:solidFill>
                  <a:srgbClr val="000000"/>
                </a:solidFill>
                <a:latin typeface="Gill Sans"/>
                <a:ea typeface="Gill Sans"/>
                <a:cs typeface="Gill Sans"/>
                <a:sym typeface="Gill Sans"/>
              </a:rPr>
              <a:t>(2) Kişisel verilerin işlenmesinde aşağıdaki ilkelere uyulması zorunludur:</a:t>
            </a:r>
            <a:endParaRPr/>
          </a:p>
          <a:p>
            <a:pPr marL="228600" lvl="0" indent="0" algn="just" rtl="0">
              <a:lnSpc>
                <a:spcPct val="120000"/>
              </a:lnSpc>
              <a:spcBef>
                <a:spcPts val="1000"/>
              </a:spcBef>
              <a:spcAft>
                <a:spcPts val="0"/>
              </a:spcAft>
              <a:buSzPts val="1400"/>
              <a:buNone/>
            </a:pPr>
            <a:r>
              <a:rPr lang="tr-TR" sz="1400" b="0" i="0">
                <a:solidFill>
                  <a:srgbClr val="000000"/>
                </a:solidFill>
                <a:latin typeface="Gill Sans"/>
                <a:ea typeface="Gill Sans"/>
                <a:cs typeface="Gill Sans"/>
                <a:sym typeface="Gill Sans"/>
              </a:rPr>
              <a:t>a) Hukuka ve dürüstlük kurallarına uygun olma.</a:t>
            </a:r>
            <a:endParaRPr/>
          </a:p>
          <a:p>
            <a:pPr marL="228600" lvl="0" indent="0" algn="just" rtl="0">
              <a:lnSpc>
                <a:spcPct val="120000"/>
              </a:lnSpc>
              <a:spcBef>
                <a:spcPts val="1000"/>
              </a:spcBef>
              <a:spcAft>
                <a:spcPts val="0"/>
              </a:spcAft>
              <a:buSzPts val="1400"/>
              <a:buNone/>
            </a:pPr>
            <a:r>
              <a:rPr lang="tr-TR" sz="1400" b="0" i="0">
                <a:solidFill>
                  <a:srgbClr val="000000"/>
                </a:solidFill>
                <a:latin typeface="Gill Sans"/>
                <a:ea typeface="Gill Sans"/>
                <a:cs typeface="Gill Sans"/>
                <a:sym typeface="Gill Sans"/>
              </a:rPr>
              <a:t>b) Doğru ve gerektiğinde güncel olma.</a:t>
            </a:r>
            <a:endParaRPr/>
          </a:p>
          <a:p>
            <a:pPr marL="228600" lvl="0" indent="0" algn="just" rtl="0">
              <a:lnSpc>
                <a:spcPct val="120000"/>
              </a:lnSpc>
              <a:spcBef>
                <a:spcPts val="1000"/>
              </a:spcBef>
              <a:spcAft>
                <a:spcPts val="0"/>
              </a:spcAft>
              <a:buSzPts val="1400"/>
              <a:buNone/>
            </a:pPr>
            <a:r>
              <a:rPr lang="tr-TR" sz="1400" b="0" i="0">
                <a:solidFill>
                  <a:srgbClr val="000000"/>
                </a:solidFill>
                <a:latin typeface="Gill Sans"/>
                <a:ea typeface="Gill Sans"/>
                <a:cs typeface="Gill Sans"/>
                <a:sym typeface="Gill Sans"/>
              </a:rPr>
              <a:t>c) Belirli, açık ve meşru amaçlar için işlenme.</a:t>
            </a:r>
            <a:endParaRPr/>
          </a:p>
          <a:p>
            <a:pPr marL="228600" lvl="0" indent="0" algn="just" rtl="0">
              <a:lnSpc>
                <a:spcPct val="120000"/>
              </a:lnSpc>
              <a:spcBef>
                <a:spcPts val="1000"/>
              </a:spcBef>
              <a:spcAft>
                <a:spcPts val="0"/>
              </a:spcAft>
              <a:buSzPts val="1400"/>
              <a:buNone/>
            </a:pPr>
            <a:r>
              <a:rPr lang="tr-TR" sz="1400" b="0" i="0">
                <a:solidFill>
                  <a:srgbClr val="000000"/>
                </a:solidFill>
                <a:latin typeface="Gill Sans"/>
                <a:ea typeface="Gill Sans"/>
                <a:cs typeface="Gill Sans"/>
                <a:sym typeface="Gill Sans"/>
              </a:rPr>
              <a:t>ç) İşlendikleri amaçla bağlantılı, sınırlı ve ölçülü olma.</a:t>
            </a:r>
            <a:endParaRPr/>
          </a:p>
          <a:p>
            <a:pPr marL="228600" lvl="0" indent="0" algn="just" rtl="0">
              <a:lnSpc>
                <a:spcPct val="120000"/>
              </a:lnSpc>
              <a:spcBef>
                <a:spcPts val="1000"/>
              </a:spcBef>
              <a:spcAft>
                <a:spcPts val="0"/>
              </a:spcAft>
              <a:buSzPts val="1400"/>
              <a:buNone/>
            </a:pPr>
            <a:r>
              <a:rPr lang="tr-TR" sz="1400" b="0" i="0">
                <a:solidFill>
                  <a:srgbClr val="000000"/>
                </a:solidFill>
                <a:latin typeface="Gill Sans"/>
                <a:ea typeface="Gill Sans"/>
                <a:cs typeface="Gill Sans"/>
                <a:sym typeface="Gill Sans"/>
              </a:rPr>
              <a:t>d) İlgili mevzuatta öngörülen veya işlendikleri amaç için gerekli olan süre kadar muhafaza edilme.</a:t>
            </a:r>
            <a:endParaRPr/>
          </a:p>
          <a:p>
            <a:pPr marL="228600" lvl="0" indent="-101600" algn="l" rtl="0">
              <a:lnSpc>
                <a:spcPct val="120000"/>
              </a:lnSpc>
              <a:spcBef>
                <a:spcPts val="1000"/>
              </a:spcBef>
              <a:spcAft>
                <a:spcPts val="0"/>
              </a:spcAft>
              <a:buSzPts val="2000"/>
              <a:buNone/>
            </a:pPr>
            <a:endParaRPr/>
          </a:p>
        </p:txBody>
      </p:sp>
      <p:sp>
        <p:nvSpPr>
          <p:cNvPr id="174" name="Google Shape;174;p26"/>
          <p:cNvSpPr txBox="1">
            <a:spLocks noGrp="1"/>
          </p:cNvSpPr>
          <p:nvPr>
            <p:ph type="body" idx="2"/>
          </p:nvPr>
        </p:nvSpPr>
        <p:spPr>
          <a:xfrm>
            <a:off x="453005" y="3280095"/>
            <a:ext cx="4266679" cy="2173577"/>
          </a:xfrm>
          <a:prstGeom prst="rect">
            <a:avLst/>
          </a:prstGeom>
          <a:noFill/>
          <a:ln>
            <a:noFill/>
          </a:ln>
        </p:spPr>
        <p:txBody>
          <a:bodyPr spcFirstLastPara="1" wrap="square" lIns="91425" tIns="45700" rIns="91425" bIns="45700" anchor="t" anchorCtr="0">
            <a:normAutofit/>
          </a:bodyPr>
          <a:lstStyle/>
          <a:p>
            <a:pPr marL="0" lvl="0" indent="0" algn="just" rtl="0">
              <a:lnSpc>
                <a:spcPct val="120000"/>
              </a:lnSpc>
              <a:spcBef>
                <a:spcPts val="0"/>
              </a:spcBef>
              <a:spcAft>
                <a:spcPts val="0"/>
              </a:spcAft>
              <a:buSzPct val="100000"/>
              <a:buNone/>
            </a:pPr>
            <a:r>
              <a:rPr lang="tr-TR" dirty="0"/>
              <a:t>        6698 Sayılı Kanunun ‘Genel İlkeler’ başlıklı 4.maddesi kapsamında, arabulucuların veri işleme faaliyeti sırasında işledikleri verilerin hukuka ve dürüstlük kuralına uygun, doğru ve güncel olduğundan, belirli ve meşru amaç için işlendiğinden ve işleme amacına uygun şekilde ölçülü olduğundan emin olması gerekmektedir. </a:t>
            </a:r>
            <a:endParaRPr dirty="0"/>
          </a:p>
          <a:p>
            <a:pPr marL="0" lvl="0" indent="0" algn="just" rtl="0">
              <a:lnSpc>
                <a:spcPct val="120000"/>
              </a:lnSpc>
              <a:spcBef>
                <a:spcPts val="1000"/>
              </a:spcBef>
              <a:spcAft>
                <a:spcPts val="0"/>
              </a:spcAft>
              <a:buSzPct val="100000"/>
              <a:buNone/>
            </a:pPr>
            <a:endParaRPr dirty="0"/>
          </a:p>
        </p:txBody>
      </p:sp>
      <p:sp>
        <p:nvSpPr>
          <p:cNvPr id="175" name="Google Shape;175;p26"/>
          <p:cNvSpPr/>
          <p:nvPr/>
        </p:nvSpPr>
        <p:spPr>
          <a:xfrm>
            <a:off x="536895" y="3280095"/>
            <a:ext cx="352338" cy="243280"/>
          </a:xfrm>
          <a:prstGeom prst="rightArrow">
            <a:avLst>
              <a:gd name="adj1" fmla="val 50000"/>
              <a:gd name="adj2" fmla="val 50000"/>
            </a:avLst>
          </a:prstGeom>
          <a:solidFill>
            <a:schemeClr val="accent1"/>
          </a:solidFill>
          <a:ln w="15875" cap="flat" cmpd="sng">
            <a:solidFill>
              <a:srgbClr val="4D0C1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3199" y="254000"/>
            <a:ext cx="12022667" cy="4678204"/>
          </a:xfrm>
          <a:prstGeom prst="rect">
            <a:avLst/>
          </a:prstGeom>
        </p:spPr>
        <p:txBody>
          <a:bodyPr wrap="square">
            <a:spAutoFit/>
          </a:bodyPr>
          <a:lstStyle/>
          <a:p>
            <a:pPr marL="0" indent="0" algn="just">
              <a:buNone/>
            </a:pPr>
            <a:endParaRPr lang="tr-TR" sz="1200" dirty="0"/>
          </a:p>
          <a:p>
            <a:r>
              <a:rPr lang="tr-TR" sz="1600" b="1" u="sng" dirty="0">
                <a:solidFill>
                  <a:srgbClr val="282A2C"/>
                </a:solidFill>
                <a:latin typeface="Calibri" panose="020F0502020204030204" pitchFamily="34" charset="0"/>
                <a:cs typeface="Calibri" panose="020F0502020204030204" pitchFamily="34" charset="0"/>
              </a:rPr>
              <a:t>ÖRNEĞİN:</a:t>
            </a:r>
          </a:p>
          <a:p>
            <a:endParaRPr lang="tr-TR" sz="1600" dirty="0">
              <a:solidFill>
                <a:srgbClr val="282A2C"/>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1600" dirty="0">
                <a:solidFill>
                  <a:srgbClr val="282A2C"/>
                </a:solidFill>
                <a:latin typeface="Calibri" panose="020F0502020204030204" pitchFamily="34" charset="0"/>
                <a:cs typeface="Calibri" panose="020F0502020204030204" pitchFamily="34" charset="0"/>
              </a:rPr>
              <a:t>İşçilik alacağından kaynaklanan bir uyuşmazlığın arabuluculuk sürecinde çözümlenmesi sırasında işçinin işe giriş-çıkış tarihi, son aldığı brüt ücret gibi verilerin işlenmesi zaruri olacakken işçiden ayakkabı numarası ya da evli olması halinde eşinin evlenmeden önceki soy isminin talep edilmesi veri işleme amacını aşan bir durum yaratacaktır. </a:t>
            </a:r>
          </a:p>
          <a:p>
            <a:pPr marL="285750" indent="-285750">
              <a:buFont typeface="Arial" panose="020B0604020202020204" pitchFamily="34" charset="0"/>
              <a:buChar char="•"/>
            </a:pPr>
            <a:endParaRPr lang="tr-TR" sz="1600" dirty="0">
              <a:solidFill>
                <a:srgbClr val="282A2C"/>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1600" dirty="0">
                <a:latin typeface="Calibri" panose="020F0502020204030204" pitchFamily="34" charset="0"/>
                <a:cs typeface="Calibri" panose="020F0502020204030204" pitchFamily="34" charset="0"/>
              </a:rPr>
              <a:t>Bu nedenle veri işleme amacını aşan düzeyde bilgi temininden kaçınmakta fayda bulunmaktadır. </a:t>
            </a:r>
          </a:p>
          <a:p>
            <a:pPr marL="285750" indent="-285750">
              <a:buFont typeface="Arial" panose="020B0604020202020204" pitchFamily="34" charset="0"/>
              <a:buChar char="•"/>
            </a:pPr>
            <a:endParaRPr lang="tr-TR" sz="1600" dirty="0">
              <a:solidFill>
                <a:srgbClr val="282A2C"/>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tr-TR" sz="1600" dirty="0">
              <a:solidFill>
                <a:srgbClr val="282A2C"/>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tr-TR" sz="1600" dirty="0">
                <a:solidFill>
                  <a:srgbClr val="282A2C"/>
                </a:solidFill>
                <a:latin typeface="Calibri" panose="020F0502020204030204" pitchFamily="34" charset="0"/>
                <a:cs typeface="Calibri" panose="020F0502020204030204" pitchFamily="34" charset="0"/>
              </a:rPr>
              <a:t>Ya da kişilerin isim/ iletişim/ adres bilgilerine ilgili tutanaklarda yer verirken bu bilgilerin doğru, güncel olup olmadığı konusunda verisi işlenen ilgili kişilerin (tarafların) teyidini almak gerekecektir. </a:t>
            </a:r>
          </a:p>
          <a:p>
            <a:pPr marL="457200" lvl="0" indent="-330200">
              <a:buClr>
                <a:schemeClr val="dk1"/>
              </a:buClr>
              <a:buSzPts val="1600"/>
              <a:buFont typeface="Gill Sans"/>
              <a:buChar char="●"/>
            </a:pPr>
            <a:endParaRPr lang="tr-TR" sz="1600" dirty="0">
              <a:solidFill>
                <a:schemeClr val="dk1"/>
              </a:solidFill>
              <a:latin typeface="Calibri" panose="020F0502020204030204" pitchFamily="34" charset="0"/>
              <a:ea typeface="Gill Sans"/>
              <a:cs typeface="Calibri" panose="020F0502020204030204" pitchFamily="34" charset="0"/>
              <a:sym typeface="Gill Sans"/>
            </a:endParaRPr>
          </a:p>
          <a:p>
            <a:pPr marL="457200" lvl="0" indent="-330200">
              <a:buClr>
                <a:schemeClr val="dk1"/>
              </a:buClr>
              <a:buSzPts val="1600"/>
              <a:buFont typeface="Gill Sans"/>
              <a:buChar char="●"/>
            </a:pPr>
            <a:r>
              <a:rPr lang="tr-TR" sz="1600" b="1" u="sng" dirty="0">
                <a:solidFill>
                  <a:schemeClr val="accent1"/>
                </a:solidFill>
                <a:latin typeface="Calibri" panose="020F0502020204030204" pitchFamily="34" charset="0"/>
                <a:ea typeface="Gill Sans"/>
                <a:cs typeface="Calibri" panose="020F0502020204030204" pitchFamily="34" charset="0"/>
                <a:sym typeface="Gill Sans"/>
              </a:rPr>
              <a:t>Özetle: </a:t>
            </a:r>
          </a:p>
          <a:p>
            <a:pPr marL="127000" lvl="0">
              <a:buClr>
                <a:schemeClr val="dk1"/>
              </a:buClr>
              <a:buSzPts val="1600"/>
            </a:pPr>
            <a:endParaRPr lang="tr-TR" sz="1600" dirty="0">
              <a:solidFill>
                <a:schemeClr val="dk1"/>
              </a:solidFill>
              <a:latin typeface="Calibri" panose="020F0502020204030204" pitchFamily="34" charset="0"/>
              <a:ea typeface="Gill Sans"/>
              <a:cs typeface="Calibri" panose="020F0502020204030204" pitchFamily="34" charset="0"/>
              <a:sym typeface="Gill Sans"/>
            </a:endParaRPr>
          </a:p>
          <a:p>
            <a:pPr marL="457200" lvl="0" indent="-330200">
              <a:buClr>
                <a:schemeClr val="dk1"/>
              </a:buClr>
              <a:buSzPts val="1600"/>
              <a:buFont typeface="Gill Sans"/>
              <a:buChar char="●"/>
            </a:pPr>
            <a:r>
              <a:rPr lang="tr-TR" sz="1600" dirty="0">
                <a:solidFill>
                  <a:schemeClr val="dk1"/>
                </a:solidFill>
                <a:latin typeface="Calibri" panose="020F0502020204030204" pitchFamily="34" charset="0"/>
                <a:ea typeface="Gill Sans"/>
                <a:cs typeface="Calibri" panose="020F0502020204030204" pitchFamily="34" charset="0"/>
                <a:sym typeface="Gill Sans"/>
              </a:rPr>
              <a:t>Tutanak ve belgelerde kişilerin ihtiyaç duyulmayan bilgilerine yer verilmemelidir.</a:t>
            </a:r>
          </a:p>
          <a:p>
            <a:pPr marL="457200" lvl="0" indent="-330200">
              <a:buClr>
                <a:schemeClr val="dk1"/>
              </a:buClr>
              <a:buSzPts val="1600"/>
              <a:buFont typeface="Gill Sans"/>
              <a:buChar char="●"/>
            </a:pPr>
            <a:r>
              <a:rPr lang="tr-TR" sz="1600" dirty="0">
                <a:solidFill>
                  <a:schemeClr val="dk1"/>
                </a:solidFill>
                <a:latin typeface="Calibri" panose="020F0502020204030204" pitchFamily="34" charset="0"/>
                <a:ea typeface="Gill Sans"/>
                <a:cs typeface="Calibri" panose="020F0502020204030204" pitchFamily="34" charset="0"/>
                <a:sym typeface="Gill Sans"/>
              </a:rPr>
              <a:t>Uyuşmazlığın çözülmesine etkisi olmayan bilgi ve belgeler dosyada bulundurulmamalıdır.</a:t>
            </a:r>
          </a:p>
          <a:p>
            <a:pPr marL="457200" lvl="0" indent="-330200">
              <a:buClr>
                <a:schemeClr val="dk1"/>
              </a:buClr>
              <a:buSzPts val="1600"/>
              <a:buFont typeface="Gill Sans"/>
              <a:buChar char="●"/>
            </a:pPr>
            <a:r>
              <a:rPr lang="tr-TR" sz="1600" dirty="0">
                <a:solidFill>
                  <a:schemeClr val="dk1"/>
                </a:solidFill>
                <a:latin typeface="Calibri" panose="020F0502020204030204" pitchFamily="34" charset="0"/>
                <a:ea typeface="Gill Sans"/>
                <a:cs typeface="Calibri" panose="020F0502020204030204" pitchFamily="34" charset="0"/>
                <a:sym typeface="Gill Sans"/>
              </a:rPr>
              <a:t>Her aşamada veri </a:t>
            </a:r>
            <a:r>
              <a:rPr lang="tr-TR" sz="1600" dirty="0" err="1">
                <a:solidFill>
                  <a:schemeClr val="dk1"/>
                </a:solidFill>
                <a:latin typeface="Calibri" panose="020F0502020204030204" pitchFamily="34" charset="0"/>
                <a:ea typeface="Gill Sans"/>
                <a:cs typeface="Calibri" panose="020F0502020204030204" pitchFamily="34" charset="0"/>
                <a:sym typeface="Gill Sans"/>
              </a:rPr>
              <a:t>minimizasyonu</a:t>
            </a:r>
            <a:r>
              <a:rPr lang="tr-TR" sz="1600" dirty="0">
                <a:solidFill>
                  <a:schemeClr val="dk1"/>
                </a:solidFill>
                <a:latin typeface="Calibri" panose="020F0502020204030204" pitchFamily="34" charset="0"/>
                <a:ea typeface="Gill Sans"/>
                <a:cs typeface="Calibri" panose="020F0502020204030204" pitchFamily="34" charset="0"/>
                <a:sym typeface="Gill Sans"/>
              </a:rPr>
              <a:t> gözetilmelidir.</a:t>
            </a:r>
          </a:p>
          <a:p>
            <a:pPr marL="0" indent="0" algn="just">
              <a:buNone/>
            </a:pPr>
            <a:endParaRPr lang="tr-TR" dirty="0"/>
          </a:p>
        </p:txBody>
      </p:sp>
    </p:spTree>
    <p:extLst>
      <p:ext uri="{BB962C8B-B14F-4D97-AF65-F5344CB8AC3E}">
        <p14:creationId xmlns:p14="http://schemas.microsoft.com/office/powerpoint/2010/main" val="2890473028"/>
      </p:ext>
    </p:extLst>
  </p:cSld>
  <p:clrMapOvr>
    <a:masterClrMapping/>
  </p:clrMapOvr>
</p:sld>
</file>

<file path=ppt/theme/theme1.xml><?xml version="1.0" encoding="utf-8"?>
<a:theme xmlns:a="http://schemas.openxmlformats.org/drawingml/2006/main" name="Galeri">
  <a:themeElements>
    <a:clrScheme name="Gallery">
      <a:dk1>
        <a:srgbClr val="000000"/>
      </a:dk1>
      <a:lt1>
        <a:srgbClr val="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TotalTime>
  <Words>2926</Words>
  <Application>Microsoft Office PowerPoint</Application>
  <PresentationFormat>Geniş ekran</PresentationFormat>
  <Paragraphs>209</Paragraphs>
  <Slides>22</Slides>
  <Notes>12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22</vt:i4>
      </vt:variant>
    </vt:vector>
  </HeadingPairs>
  <TitlesOfParts>
    <vt:vector size="29" baseType="lpstr">
      <vt:lpstr>Lato</vt:lpstr>
      <vt:lpstr>Arial</vt:lpstr>
      <vt:lpstr>Open Sans</vt:lpstr>
      <vt:lpstr>Gill Sans</vt:lpstr>
      <vt:lpstr>Times New Roman</vt:lpstr>
      <vt:lpstr>Calibri</vt:lpstr>
      <vt:lpstr>Galeri</vt:lpstr>
      <vt:lpstr>PowerPoint Sunusu</vt:lpstr>
      <vt:lpstr>PowerPoint Sunusu</vt:lpstr>
      <vt:lpstr>                     6698 SAYILI KİŞİSEL VERİLERİN KORUNMASI                                                 KANUNU KAPSAMINDA ARABULUCUNUN                                           HUKUKİ STATÜSÜ</vt:lpstr>
      <vt:lpstr>PowerPoint Sunusu</vt:lpstr>
      <vt:lpstr>PowerPoint Sunusu</vt:lpstr>
      <vt:lpstr>PowerPoint Sunusu</vt:lpstr>
      <vt:lpstr>PowerPoint Sunusu</vt:lpstr>
      <vt:lpstr>KIŞISEL VERILERIN IŞLENMESINDE UYULACAK ESASLAR</vt:lpstr>
      <vt:lpstr>PowerPoint Sunusu</vt:lpstr>
      <vt:lpstr>PowerPoint Sunusu</vt:lpstr>
      <vt:lpstr>VERI SORUMLUSUNUN            YÜKÜMLÜLÜKLERI</vt:lpstr>
      <vt:lpstr>2. AYDINLATMA YÜKÜMLÜLÜĞÜ</vt:lpstr>
      <vt:lpstr>PowerPoint Sunusu</vt:lpstr>
      <vt:lpstr>PowerPoint Sunusu</vt:lpstr>
      <vt:lpstr>3.İLGILI KIŞININ HAKLARINA RIAYET ETMEK</vt:lpstr>
      <vt:lpstr>3.VERI GÜVENLIĞINE ILIŞKIN YÜKÜMLÜLÜKLER </vt:lpstr>
      <vt:lpstr>PowerPoint Sunusu</vt:lpstr>
      <vt:lpstr>4. SAKLAMA VE İMHA YÜKÜMLÜLÜĞÜ</vt:lpstr>
      <vt:lpstr>PowerPoint Sunusu</vt:lpstr>
      <vt:lpstr>SONUÇ</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ARABULUCUNUN HUKUKI STATÜSÜ                   VE                 6698 SAYILI KANUN KAPSAMINDA YÜKÜMLÜLÜKLERI</dc:title>
  <dc:creator>HP</dc:creator>
  <cp:lastModifiedBy>HP</cp:lastModifiedBy>
  <cp:revision>99</cp:revision>
  <dcterms:modified xsi:type="dcterms:W3CDTF">2024-11-27T11:17:13Z</dcterms:modified>
</cp:coreProperties>
</file>