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9" r:id="rId4"/>
    <p:sldId id="293" r:id="rId5"/>
    <p:sldId id="270" r:id="rId6"/>
    <p:sldId id="271" r:id="rId7"/>
    <p:sldId id="272" r:id="rId8"/>
    <p:sldId id="273" r:id="rId9"/>
    <p:sldId id="259" r:id="rId10"/>
    <p:sldId id="294" r:id="rId11"/>
    <p:sldId id="295" r:id="rId12"/>
    <p:sldId id="261" r:id="rId13"/>
    <p:sldId id="263" r:id="rId14"/>
    <p:sldId id="264" r:id="rId15"/>
    <p:sldId id="265" r:id="rId16"/>
    <p:sldId id="266" r:id="rId17"/>
    <p:sldId id="267" r:id="rId18"/>
    <p:sldId id="268" r:id="rId19"/>
    <p:sldId id="274" r:id="rId20"/>
    <p:sldId id="275" r:id="rId21"/>
    <p:sldId id="276" r:id="rId22"/>
    <p:sldId id="277" r:id="rId23"/>
    <p:sldId id="286" r:id="rId24"/>
    <p:sldId id="287" r:id="rId25"/>
    <p:sldId id="288" r:id="rId26"/>
    <p:sldId id="289" r:id="rId27"/>
    <p:sldId id="290" r:id="rId28"/>
    <p:sldId id="278" r:id="rId29"/>
    <p:sldId id="279" r:id="rId30"/>
    <p:sldId id="280" r:id="rId31"/>
    <p:sldId id="281" r:id="rId32"/>
    <p:sldId id="292" r:id="rId33"/>
    <p:sldId id="282" r:id="rId34"/>
    <p:sldId id="283" r:id="rId35"/>
    <p:sldId id="284" r:id="rId36"/>
    <p:sldId id="285" r:id="rId37"/>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7"/>
    <a:srgbClr val="575759"/>
    <a:srgbClr val="D1B3C2"/>
    <a:srgbClr val="681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218"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28.11.2024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12614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28.11.2024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8822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28.11.2024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21522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28.11.2024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35433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F5EB0EE-48F2-45EB-8D7D-48E54675DB95}" type="datetimeFigureOut">
              <a:rPr lang="tr-TR" smtClean="0"/>
              <a:t>28.11.2024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06303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F5EB0EE-48F2-45EB-8D7D-48E54675DB95}" type="datetimeFigureOut">
              <a:rPr lang="tr-TR" smtClean="0"/>
              <a:t>28.11.2024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29008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2329" y="2505075"/>
            <a:ext cx="4190702"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14913" y="2505075"/>
            <a:ext cx="4211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F5EB0EE-48F2-45EB-8D7D-48E54675DB95}" type="datetimeFigureOut">
              <a:rPr lang="tr-TR" smtClean="0"/>
              <a:t>28.11.2024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53661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F5EB0EE-48F2-45EB-8D7D-48E54675DB95}" type="datetimeFigureOut">
              <a:rPr lang="tr-TR" smtClean="0"/>
              <a:t>28.11.2024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153526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EB0EE-48F2-45EB-8D7D-48E54675DB95}" type="datetimeFigureOut">
              <a:rPr lang="tr-TR" smtClean="0"/>
              <a:t>28.11.2024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140010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F5EB0EE-48F2-45EB-8D7D-48E54675DB95}" type="datetimeFigureOut">
              <a:rPr lang="tr-TR" smtClean="0"/>
              <a:t>28.11.2024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414105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F5EB0EE-48F2-45EB-8D7D-48E54675DB95}" type="datetimeFigureOut">
              <a:rPr lang="tr-TR" smtClean="0"/>
              <a:t>28.11.2024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96684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EB0EE-48F2-45EB-8D7D-48E54675DB95}" type="datetimeFigureOut">
              <a:rPr lang="tr-TR" smtClean="0"/>
              <a:t>28.11.2024</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C950C-434C-4B69-933B-31836432E62B}" type="slidenum">
              <a:rPr lang="tr-TR" smtClean="0"/>
              <a:t>‹#›</a:t>
            </a:fld>
            <a:endParaRPr lang="tr-TR"/>
          </a:p>
        </p:txBody>
      </p:sp>
    </p:spTree>
    <p:extLst>
      <p:ext uri="{BB962C8B-B14F-4D97-AF65-F5344CB8AC3E}">
        <p14:creationId xmlns:p14="http://schemas.microsoft.com/office/powerpoint/2010/main" val="389127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 y="41565"/>
            <a:ext cx="9920102" cy="7006002"/>
          </a:xfrm>
          <a:prstGeom prst="rect">
            <a:avLst/>
          </a:prstGeom>
        </p:spPr>
      </p:pic>
      <p:sp>
        <p:nvSpPr>
          <p:cNvPr id="8" name="Metin kutusu 7"/>
          <p:cNvSpPr txBox="1"/>
          <p:nvPr/>
        </p:nvSpPr>
        <p:spPr>
          <a:xfrm>
            <a:off x="3186149" y="3897089"/>
            <a:ext cx="5942756" cy="2308324"/>
          </a:xfrm>
          <a:prstGeom prst="rect">
            <a:avLst/>
          </a:prstGeom>
          <a:noFill/>
        </p:spPr>
        <p:txBody>
          <a:bodyPr wrap="square" rtlCol="0">
            <a:spAutoFit/>
          </a:bodyPr>
          <a:lstStyle/>
          <a:p>
            <a:endParaRPr lang="tr-TR" sz="2400" b="1" dirty="0" smtClean="0">
              <a:solidFill>
                <a:srgbClr val="D1B3C2"/>
              </a:solidFill>
            </a:endParaRPr>
          </a:p>
          <a:p>
            <a:endParaRPr lang="tr-TR" sz="2400" b="1" dirty="0">
              <a:solidFill>
                <a:srgbClr val="D1B3C2"/>
              </a:solidFill>
            </a:endParaRPr>
          </a:p>
          <a:p>
            <a:pPr algn="ctr"/>
            <a:r>
              <a:rPr lang="tr-TR" sz="7200" b="1" dirty="0" smtClean="0">
                <a:solidFill>
                  <a:srgbClr val="D1B3C2"/>
                </a:solidFill>
              </a:rPr>
              <a:t>I. </a:t>
            </a:r>
            <a:r>
              <a:rPr lang="tr-TR" sz="4800" b="1" dirty="0" smtClean="0">
                <a:solidFill>
                  <a:srgbClr val="D1B3C2"/>
                </a:solidFill>
              </a:rPr>
              <a:t>ULUSLARARASI </a:t>
            </a:r>
          </a:p>
          <a:p>
            <a:pPr algn="ctr"/>
            <a:r>
              <a:rPr lang="tr-TR" sz="2400" b="1" dirty="0" smtClean="0">
                <a:solidFill>
                  <a:srgbClr val="D1B3C2"/>
                </a:solidFill>
              </a:rPr>
              <a:t>ARABULUCULUK ŞURASI</a:t>
            </a:r>
            <a:endParaRPr lang="tr-TR" sz="2400" b="1" dirty="0" smtClean="0">
              <a:solidFill>
                <a:srgbClr val="D1B3C2"/>
              </a:solidFill>
            </a:endParaRPr>
          </a:p>
        </p:txBody>
      </p:sp>
      <p:sp>
        <p:nvSpPr>
          <p:cNvPr id="7" name="Metin kutusu 6"/>
          <p:cNvSpPr txBox="1"/>
          <p:nvPr/>
        </p:nvSpPr>
        <p:spPr>
          <a:xfrm>
            <a:off x="2483894" y="2507377"/>
            <a:ext cx="6305264" cy="553998"/>
          </a:xfrm>
          <a:prstGeom prst="rect">
            <a:avLst/>
          </a:prstGeom>
          <a:noFill/>
        </p:spPr>
        <p:txBody>
          <a:bodyPr wrap="square" rtlCol="0">
            <a:spAutoFit/>
          </a:bodyPr>
          <a:lstStyle/>
          <a:p>
            <a:r>
              <a:rPr lang="tr-TR" sz="3000" b="1" dirty="0" err="1">
                <a:solidFill>
                  <a:srgbClr val="681D44"/>
                </a:solidFill>
              </a:rPr>
              <a:t>Assoc</a:t>
            </a:r>
            <a:r>
              <a:rPr lang="tr-TR" sz="3000" b="1" dirty="0" smtClean="0">
                <a:solidFill>
                  <a:srgbClr val="681D44"/>
                </a:solidFill>
              </a:rPr>
              <a:t>. Prof</a:t>
            </a:r>
            <a:r>
              <a:rPr lang="tr-TR" sz="3000" b="1" dirty="0">
                <a:solidFill>
                  <a:srgbClr val="681D44"/>
                </a:solidFill>
              </a:rPr>
              <a:t>. </a:t>
            </a:r>
            <a:r>
              <a:rPr lang="tr-TR" sz="3000" b="1" dirty="0" smtClean="0">
                <a:solidFill>
                  <a:srgbClr val="681D44"/>
                </a:solidFill>
              </a:rPr>
              <a:t> Yasemin GÜLLÜOĞLU</a:t>
            </a:r>
            <a:endParaRPr lang="tr-TR" sz="3000" dirty="0">
              <a:solidFill>
                <a:srgbClr val="681D44"/>
              </a:solidFill>
            </a:endParaRPr>
          </a:p>
        </p:txBody>
      </p:sp>
      <p:sp>
        <p:nvSpPr>
          <p:cNvPr id="5" name="Metin kutusu 4"/>
          <p:cNvSpPr txBox="1"/>
          <p:nvPr/>
        </p:nvSpPr>
        <p:spPr>
          <a:xfrm>
            <a:off x="371023" y="696556"/>
            <a:ext cx="9160638" cy="1692771"/>
          </a:xfrm>
          <a:prstGeom prst="rect">
            <a:avLst/>
          </a:prstGeom>
          <a:noFill/>
        </p:spPr>
        <p:txBody>
          <a:bodyPr wrap="square" rtlCol="0">
            <a:spAutoFit/>
          </a:bodyPr>
          <a:lstStyle/>
          <a:p>
            <a:pPr algn="ctr"/>
            <a:r>
              <a:rPr lang="tr-TR" sz="3400" b="1" dirty="0">
                <a:solidFill>
                  <a:srgbClr val="681D44"/>
                </a:solidFill>
              </a:rPr>
              <a:t>AİLE ARABULUCULUĞUNUN TÜRK MEDENİ KANUNU ÇERÇEVESİNDE </a:t>
            </a:r>
            <a:r>
              <a:rPr lang="tr-TR" sz="3400" b="1" dirty="0" smtClean="0">
                <a:solidFill>
                  <a:srgbClr val="681D44"/>
                </a:solidFill>
              </a:rPr>
              <a:t>DEĞERLENDİRİLMESİ</a:t>
            </a:r>
          </a:p>
          <a:p>
            <a:pPr algn="ctr"/>
            <a:endParaRPr lang="tr-TR" b="1" i="1" dirty="0" smtClean="0">
              <a:solidFill>
                <a:srgbClr val="681D44"/>
              </a:solidFill>
            </a:endParaRPr>
          </a:p>
          <a:p>
            <a:pPr algn="ctr"/>
            <a:r>
              <a:rPr lang="en-US" b="1" i="1" dirty="0" smtClean="0">
                <a:solidFill>
                  <a:srgbClr val="681D44"/>
                </a:solidFill>
              </a:rPr>
              <a:t>EVALUATION </a:t>
            </a:r>
            <a:r>
              <a:rPr lang="en-US" b="1" i="1" dirty="0">
                <a:solidFill>
                  <a:srgbClr val="681D44"/>
                </a:solidFill>
              </a:rPr>
              <a:t>OF FAMILY MEDIATION WITHIN THE FRAMEWORK OF TURKISH CIVIL CODE</a:t>
            </a:r>
            <a:endParaRPr lang="tr-TR" b="1" i="1" dirty="0" smtClean="0">
              <a:solidFill>
                <a:srgbClr val="681D44"/>
              </a:solidFill>
            </a:endParaRPr>
          </a:p>
        </p:txBody>
      </p:sp>
    </p:spTree>
    <p:extLst>
      <p:ext uri="{BB962C8B-B14F-4D97-AF65-F5344CB8AC3E}">
        <p14:creationId xmlns:p14="http://schemas.microsoft.com/office/powerpoint/2010/main" val="183409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874836" y="1987463"/>
            <a:ext cx="8520079" cy="2739211"/>
          </a:xfrm>
          <a:prstGeom prst="rect">
            <a:avLst/>
          </a:prstGeom>
          <a:noFill/>
        </p:spPr>
        <p:txBody>
          <a:bodyPr wrap="square" rtlCol="0">
            <a:spAutoFit/>
          </a:bodyPr>
          <a:lstStyle/>
          <a:p>
            <a:pPr algn="ctr"/>
            <a:endParaRPr lang="tr-TR" sz="2400" b="1" dirty="0">
              <a:solidFill>
                <a:srgbClr val="555557"/>
              </a:solidFill>
            </a:endParaRPr>
          </a:p>
          <a:p>
            <a:pPr algn="ctr"/>
            <a:endParaRPr lang="tr-TR" sz="2400" dirty="0" smtClean="0"/>
          </a:p>
          <a:p>
            <a:pPr algn="ctr"/>
            <a:endParaRPr lang="tr-TR" sz="2400" dirty="0"/>
          </a:p>
          <a:p>
            <a:pPr algn="ctr"/>
            <a:endParaRPr lang="tr-TR" sz="2400" dirty="0" smtClean="0"/>
          </a:p>
          <a:p>
            <a:r>
              <a:rPr lang="tr-TR" sz="2800" dirty="0"/>
              <a:t>Aile </a:t>
            </a:r>
            <a:endParaRPr lang="tr-TR" sz="2800" dirty="0" smtClean="0"/>
          </a:p>
          <a:p>
            <a:endParaRPr lang="tr-TR" sz="2400" b="1" dirty="0" smtClean="0">
              <a:solidFill>
                <a:srgbClr val="555557"/>
              </a:solidFill>
            </a:endParaRPr>
          </a:p>
          <a:p>
            <a:pPr algn="ctr"/>
            <a:endParaRPr lang="tr-TR" sz="2400" b="1" dirty="0" smtClean="0">
              <a:solidFill>
                <a:srgbClr val="555557"/>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285750"/>
            <a:ext cx="9260898"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777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874836" y="1987463"/>
            <a:ext cx="8520079" cy="2739211"/>
          </a:xfrm>
          <a:prstGeom prst="rect">
            <a:avLst/>
          </a:prstGeom>
          <a:noFill/>
        </p:spPr>
        <p:txBody>
          <a:bodyPr wrap="square" rtlCol="0">
            <a:spAutoFit/>
          </a:bodyPr>
          <a:lstStyle/>
          <a:p>
            <a:pPr algn="ctr"/>
            <a:endParaRPr lang="tr-TR" sz="2400" b="1" dirty="0">
              <a:solidFill>
                <a:srgbClr val="555557"/>
              </a:solidFill>
            </a:endParaRPr>
          </a:p>
          <a:p>
            <a:pPr algn="ctr"/>
            <a:endParaRPr lang="tr-TR" sz="2400" dirty="0" smtClean="0"/>
          </a:p>
          <a:p>
            <a:pPr algn="ctr"/>
            <a:endParaRPr lang="tr-TR" sz="2400" dirty="0"/>
          </a:p>
          <a:p>
            <a:pPr algn="ctr"/>
            <a:endParaRPr lang="tr-TR" sz="2400" dirty="0" smtClean="0"/>
          </a:p>
          <a:p>
            <a:endParaRPr lang="tr-TR" sz="2800" dirty="0" smtClean="0"/>
          </a:p>
          <a:p>
            <a:endParaRPr lang="tr-TR" sz="2400" b="1" dirty="0" smtClean="0">
              <a:solidFill>
                <a:srgbClr val="555557"/>
              </a:solidFill>
            </a:endParaRPr>
          </a:p>
          <a:p>
            <a:pPr algn="ctr"/>
            <a:endParaRPr lang="tr-TR" sz="2400" b="1" dirty="0" smtClean="0">
              <a:solidFill>
                <a:srgbClr val="555557"/>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 y="94592"/>
            <a:ext cx="9904438" cy="652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962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570"/>
            <a:ext cx="9906000" cy="7008042"/>
          </a:xfrm>
          <a:prstGeom prst="rect">
            <a:avLst/>
          </a:prstGeom>
        </p:spPr>
      </p:pic>
      <p:sp>
        <p:nvSpPr>
          <p:cNvPr id="5" name="Metin kutusu 4"/>
          <p:cNvSpPr txBox="1"/>
          <p:nvPr/>
        </p:nvSpPr>
        <p:spPr>
          <a:xfrm>
            <a:off x="685800" y="-1343026"/>
            <a:ext cx="8801100" cy="7848302"/>
          </a:xfrm>
          <a:prstGeom prst="rect">
            <a:avLst/>
          </a:prstGeom>
          <a:noFill/>
        </p:spPr>
        <p:txBody>
          <a:bodyPr wrap="square" rtlCol="0">
            <a:spAutoFit/>
          </a:bodyPr>
          <a:lstStyle/>
          <a:p>
            <a:pPr algn="ctr"/>
            <a:endParaRPr lang="tr-TR" sz="2400" b="1" dirty="0">
              <a:solidFill>
                <a:srgbClr val="555557"/>
              </a:solidFill>
            </a:endParaRPr>
          </a:p>
          <a:p>
            <a:pPr algn="ctr"/>
            <a:endParaRPr lang="tr-TR" sz="3200" b="1" dirty="0" smtClean="0"/>
          </a:p>
          <a:p>
            <a:pPr algn="ctr"/>
            <a:endParaRPr lang="tr-TR" sz="3200" b="1" dirty="0"/>
          </a:p>
          <a:p>
            <a:pPr algn="ctr"/>
            <a:endParaRPr lang="tr-TR" sz="3200" b="1" dirty="0" smtClean="0"/>
          </a:p>
          <a:p>
            <a:pPr lvl="0" algn="ctr"/>
            <a:r>
              <a:rPr lang="tr-TR" sz="3200" b="1" dirty="0"/>
              <a:t>TÜRK MEDENİ KANUNU KAPSAMINDA ARABULUCULUK </a:t>
            </a:r>
            <a:r>
              <a:rPr lang="tr-TR" sz="3200" b="1" dirty="0" smtClean="0"/>
              <a:t>YÖNTEMİ</a:t>
            </a:r>
          </a:p>
          <a:p>
            <a:pPr lvl="0" algn="ctr"/>
            <a:endParaRPr lang="tr-TR" sz="3200" dirty="0"/>
          </a:p>
          <a:p>
            <a:r>
              <a:rPr lang="tr-TR" sz="2000" dirty="0"/>
              <a:t>	4721 sayılı Türk Medeni Kanunu İkinci Kitap Aile Hukuku Birinci Kısım Evlilik Hukuku olarak düzenlenmiştir. Aile hukuku çok geniş bir düzenlemeye sahiptir. Nişanlanma bahsi ile başlar, evlenme, boşanma, mal rejimi, çocukların durumu, </a:t>
            </a:r>
            <a:r>
              <a:rPr lang="tr-TR" sz="2000" dirty="0" err="1"/>
              <a:t>soybağı</a:t>
            </a:r>
            <a:r>
              <a:rPr lang="tr-TR" sz="2000" dirty="0"/>
              <a:t> diye birçok konuda ayrıntılı ve önemli düzenlemeleri bünyesinde barındırır. Aile arabuluculuğu denildiğinde aile hukuku konularının bu kapsamda ele alınabileceği düşünülmektedir. Hâlbuki aile hukuku içinde işlenen konuların çoğu kamu düzenini ilgilendirmekle beraber mahkeme kararı ile yani hâkim hükmü ile kurulması gerekmektedir. Bu sebeple aile hukukunu ilgilendiren birçok hukuki işlemin işlerlik kazanması maalesef aile arabuluculuğu ile mümkün değildir.  Çalışmanın bu kısmında Türk Medeni Kanunu kapsamında bazı konuların aile arabuluculuğu ile bağlantısını kurarak işlerlik kazanabileceği alanlar yorumlanarak anlatılmaya çalışılmıştır. </a:t>
            </a: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2520707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7171194"/>
          </a:xfrm>
          <a:prstGeom prst="rect">
            <a:avLst/>
          </a:prstGeom>
          <a:noFill/>
        </p:spPr>
        <p:txBody>
          <a:bodyPr wrap="square" rtlCol="0">
            <a:spAutoFit/>
          </a:bodyPr>
          <a:lstStyle/>
          <a:p>
            <a:pPr algn="ctr"/>
            <a:endParaRPr lang="tr-TR" sz="2400" b="1" dirty="0">
              <a:solidFill>
                <a:srgbClr val="555557"/>
              </a:solidFill>
            </a:endParaRPr>
          </a:p>
          <a:p>
            <a:pPr algn="ctr"/>
            <a:r>
              <a:rPr lang="tr-TR" sz="2800" dirty="0"/>
              <a:t>Türk Medeni Kanunu kapsamında, boşanma, velayet, mal paylaşımı, nafaka gibi aile hukuku uyuşmazlıklarında tarafların arabuluculuk hizmetlerinden yararlanması mümkündür. Taraflar, arabuluculuk süreci ile bir anlaşmaya varırlarsa, bu anlaşma hukuki bağlayıcılığa sahip olabilir ve mahkeme tarafından onaylanabilir. Aslında uzun süren yargılamaların önüne geçilmiş olacaktır. Boşanma davası süreci aile arabulucusu ile belli bir şekle kavuşturulduktan sonra karar aşamasında mahkemenin onayı ile </a:t>
            </a:r>
            <a:r>
              <a:rPr lang="tr-TR" sz="2800" dirty="0" smtClean="0"/>
              <a:t>sonuçlandırılmalıdır.</a:t>
            </a:r>
          </a:p>
          <a:p>
            <a:pPr algn="ctr"/>
            <a:r>
              <a:rPr lang="tr-TR" sz="2800" b="1" dirty="0" smtClean="0"/>
              <a:t>En önemli kıstas kamu düzenini ilgilendiren bir husus olmamasıdır. Yani tarafların üzerinde serbestçe tasarruf edebilecekleri iş ve işlemler.</a:t>
            </a:r>
            <a:endParaRPr lang="tr-TR" sz="2800" b="1" dirty="0"/>
          </a:p>
          <a:p>
            <a:pPr algn="ct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2289453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6" y="103245"/>
            <a:ext cx="8520079" cy="7232749"/>
          </a:xfrm>
          <a:prstGeom prst="rect">
            <a:avLst/>
          </a:prstGeom>
          <a:noFill/>
        </p:spPr>
        <p:txBody>
          <a:bodyPr wrap="square" rtlCol="0">
            <a:spAutoFit/>
          </a:bodyPr>
          <a:lstStyle/>
          <a:p>
            <a:pPr algn="ctr"/>
            <a:endParaRPr lang="tr-TR" sz="2400" b="1" dirty="0">
              <a:solidFill>
                <a:srgbClr val="555557"/>
              </a:solidFill>
            </a:endParaRPr>
          </a:p>
          <a:p>
            <a:pPr lvl="0" algn="ctr"/>
            <a:r>
              <a:rPr lang="tr-TR" sz="2800" b="1" dirty="0" smtClean="0"/>
              <a:t>Nişanlılık </a:t>
            </a:r>
            <a:r>
              <a:rPr lang="tr-TR" sz="2800" b="1" dirty="0"/>
              <a:t>Döneminde Arabuluculuk</a:t>
            </a:r>
            <a:endParaRPr lang="tr-TR" sz="2800" dirty="0"/>
          </a:p>
          <a:p>
            <a:pPr algn="ctr"/>
            <a:r>
              <a:rPr lang="tr-TR" sz="2800" dirty="0"/>
              <a:t>	Nişanlanma sürecinde aile arabuluculuğu genellikle evlilik öncesi sorunları çözmek için kullanılır. Nişanlanma aşamasında çoğunlukla hukuken tanınmış haklar veya yasal yükümlülükler Türk Medeni Kanunu kapsamında düzenlemiştir. Tazminat talebi ancak nişanlının isteğine bağlıdır. Zorunlu değildir. Ancak, nişanlılar arasında yaşanan anlaşmazlıklar veya çatışmalar varsa, bu durumda aile arabuluculuğu uygulanabilir. Türk Medeni Kanununa göre, nişanın haksız bir nedenle sona ermesi neticesinde </a:t>
            </a:r>
            <a:r>
              <a:rPr lang="tr-TR" sz="2800" i="1" dirty="0"/>
              <a:t>“Maddi Tazminat”, “Manevi Tazminat” </a:t>
            </a:r>
            <a:r>
              <a:rPr lang="tr-TR" sz="2800" dirty="0"/>
              <a:t>ve </a:t>
            </a:r>
            <a:r>
              <a:rPr lang="tr-TR" sz="2800" i="1" dirty="0"/>
              <a:t>“Hediyelerin</a:t>
            </a:r>
            <a:r>
              <a:rPr lang="tr-TR" sz="2800" dirty="0"/>
              <a:t> </a:t>
            </a:r>
            <a:r>
              <a:rPr lang="tr-TR" sz="2800" i="1" dirty="0" err="1"/>
              <a:t>İadesi”</a:t>
            </a:r>
            <a:r>
              <a:rPr lang="tr-TR" sz="2800" dirty="0" err="1"/>
              <a:t>nin</a:t>
            </a:r>
            <a:r>
              <a:rPr lang="tr-TR" sz="2800" dirty="0"/>
              <a:t> talebi söz konusu olabilmektedir. Bu konular için aile arabuluculuğu sisteminin uygulanabileceği düşüncesindeyim. </a:t>
            </a: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3701388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4524315"/>
          </a:xfrm>
          <a:prstGeom prst="rect">
            <a:avLst/>
          </a:prstGeom>
          <a:noFill/>
        </p:spPr>
        <p:txBody>
          <a:bodyPr wrap="square" rtlCol="0">
            <a:spAutoFit/>
          </a:bodyPr>
          <a:lstStyle/>
          <a:p>
            <a:pPr algn="ctr"/>
            <a:endParaRPr lang="tr-TR" sz="2400" b="1" dirty="0">
              <a:solidFill>
                <a:srgbClr val="555557"/>
              </a:solidFill>
            </a:endParaRPr>
          </a:p>
          <a:p>
            <a:pPr algn="ctr"/>
            <a:endParaRPr lang="tr-TR" sz="2400" b="1" dirty="0" smtClean="0">
              <a:solidFill>
                <a:srgbClr val="555557"/>
              </a:solidFill>
            </a:endParaRPr>
          </a:p>
          <a:p>
            <a:pPr algn="ctr"/>
            <a:endParaRPr lang="tr-TR" sz="2400" b="1" dirty="0">
              <a:solidFill>
                <a:srgbClr val="555557"/>
              </a:solidFill>
            </a:endParaRPr>
          </a:p>
          <a:p>
            <a:r>
              <a:rPr lang="tr-TR" sz="2400" b="1" i="1" dirty="0"/>
              <a:t>Nişanlılar Arasında Bir Anlaşmazlığın Varlığı Aranır:</a:t>
            </a:r>
            <a:r>
              <a:rPr lang="tr-TR" sz="2400" dirty="0"/>
              <a:t> Nişanlılar arasında yaşanan anlaşmazlıklar veya çatışmalar, evlilik öncesinde ilişkinin sağlıklı bir şekilde ilerlemesini engelleyebilir. Örneğin, finansal meseleler, aile planlaması, evlilik öncesi beklentiler gibi konular nişanlılar arasında tartışma ve anlaşmazlıklara neden olabilir. Aile arabulucusu bu süreçte nişanlılara yardımcı olur ve böylece nişanı sona erdirme isteğinin de önüne geçilmiş olacaktır.</a:t>
            </a: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2658202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4524315"/>
          </a:xfrm>
          <a:prstGeom prst="rect">
            <a:avLst/>
          </a:prstGeom>
          <a:noFill/>
        </p:spPr>
        <p:txBody>
          <a:bodyPr wrap="square" rtlCol="0">
            <a:spAutoFit/>
          </a:bodyPr>
          <a:lstStyle/>
          <a:p>
            <a:pPr algn="ctr"/>
            <a:endParaRPr lang="tr-TR" sz="2400" b="1" dirty="0">
              <a:solidFill>
                <a:srgbClr val="555557"/>
              </a:solidFill>
            </a:endParaRPr>
          </a:p>
          <a:p>
            <a:pPr algn="ctr"/>
            <a:r>
              <a:rPr lang="tr-TR" sz="2400" b="1" i="1" dirty="0"/>
              <a:t>Nişanın Sona Ermesinde Taleplerin Mahkemeye Gitmeden Çözümlenmesi: </a:t>
            </a:r>
            <a:r>
              <a:rPr lang="tr-TR" sz="2400" dirty="0"/>
              <a:t>N</a:t>
            </a:r>
            <a:r>
              <a:rPr lang="tr-TR" sz="2400" dirty="0" smtClean="0"/>
              <a:t>işanın </a:t>
            </a:r>
            <a:r>
              <a:rPr lang="tr-TR" sz="2400" dirty="0"/>
              <a:t>sona ermesi ile birlikte kusursuz veya daha az kusurlu olan taraf diğer nişanlıdan maddi ve manevi tazminat talep edebilir. Yargılama süreci yıpratıcı olacağı için tazminat talepleri aile arabulucusu nezdinde çok daha kolay bir şekilde sonuçlandırılabilir. Hediyelerin iadesinde kusur aranmamaktadır. Fakat takılan takıların ispatı gerekir. Bu süreçte bilirkişi ataması, ispat süreci derken yargılama çok uzun sürebilir. Bu süreçte uzman aile arabulucusu ile masaya oturarak çözüme kavuşturulabilir. </a:t>
            </a: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1818774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5262979"/>
          </a:xfrm>
          <a:prstGeom prst="rect">
            <a:avLst/>
          </a:prstGeom>
          <a:noFill/>
        </p:spPr>
        <p:txBody>
          <a:bodyPr wrap="square" rtlCol="0">
            <a:spAutoFit/>
          </a:bodyPr>
          <a:lstStyle/>
          <a:p>
            <a:pPr algn="ctr"/>
            <a:endParaRPr lang="tr-TR" sz="2400" b="1" dirty="0">
              <a:solidFill>
                <a:srgbClr val="555557"/>
              </a:solidFill>
            </a:endParaRPr>
          </a:p>
          <a:p>
            <a:pPr algn="ctr"/>
            <a:r>
              <a:rPr lang="tr-TR" sz="2400" b="1" i="1" dirty="0"/>
              <a:t>Aile Arabulucusu Nezdinde Anlaşmaya Varılması: </a:t>
            </a:r>
            <a:r>
              <a:rPr lang="tr-TR" sz="2400" dirty="0"/>
              <a:t>Nişanlılar arasında arabuluculuk süreci sonunda bir uzlaşıya varılırsa, bu uzlaşma yazılı hale getirilir. Taraflar belirledikleri tazminat miktarının ödenmesi hususunda icra edilebilirlik şerhi alabilirler.  Eğer taraflar nişanı sona erdirmekten vazgeçiyorlarsa, evlilik öncesi verilecek sözler bir sözleşme ile yazılı hale getirilebilir. Geçerli olması yanında icra kabiliyetinin varlığı da aranmalıdır. Bu hususların denetimi aile arabulucusunda olmakla birlikte kanaatimde Türk Medeni Kanunu düzenlemeleri ile mahkeme temelli arabuluculuk ile bağlayıcılığı arttırılmış olacaktır.</a:t>
            </a:r>
          </a:p>
          <a:p>
            <a:pPr algn="ct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2443765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5632311"/>
          </a:xfrm>
          <a:prstGeom prst="rect">
            <a:avLst/>
          </a:prstGeom>
          <a:noFill/>
        </p:spPr>
        <p:txBody>
          <a:bodyPr wrap="square" rtlCol="0">
            <a:spAutoFit/>
          </a:bodyPr>
          <a:lstStyle/>
          <a:p>
            <a:pPr algn="ctr"/>
            <a:endParaRPr lang="tr-TR" sz="2400" b="1" dirty="0">
              <a:solidFill>
                <a:srgbClr val="555557"/>
              </a:solidFill>
            </a:endParaRPr>
          </a:p>
          <a:p>
            <a:pPr lvl="0"/>
            <a:r>
              <a:rPr lang="tr-TR" sz="2400" b="1" dirty="0"/>
              <a:t>Boşanma Sürecinde </a:t>
            </a:r>
            <a:r>
              <a:rPr lang="tr-TR" sz="2400" b="1" dirty="0" smtClean="0"/>
              <a:t>Arabuluculuk:</a:t>
            </a:r>
            <a:endParaRPr lang="tr-TR" sz="2400" dirty="0"/>
          </a:p>
          <a:p>
            <a:r>
              <a:rPr lang="tr-TR" sz="2400" dirty="0"/>
              <a:t>	Türk Medeni Kanunu'nda (TMK) boşanma sürecinde aile arabuluculuğuna ilişkin spesifik bir düzenleme bulunmamaktadır. Ancak, Hukuk Uyuşmazlıklarında Arabuluculuğun mantığında, boşanma sürecinde de arabuluculuğun kullanılmasını mümkün kılınması gerektiği yönünde düzenlemelerin yapılabileceğini başka ülkelerin uygulamalarından yola çıkarak söyleyebiliriz. Boşanma bozucu yenilik doğuran bir hak olarak ancak mahkeme kararı ile olabilir. Bu nedenle, boşanma sürecinde aile arabuluculuğunun </a:t>
            </a:r>
            <a:r>
              <a:rPr lang="tr-TR" sz="2400" dirty="0" err="1"/>
              <a:t>TMK'ya</a:t>
            </a:r>
            <a:r>
              <a:rPr lang="tr-TR" sz="2400" dirty="0"/>
              <a:t> göre yorumlanması genellikle Hukuk Uyuşmazlıklarında Arabuluculuk Kanunu'na dayandırılsa da TMK kapsamında düzenlemelerin yapılması </a:t>
            </a:r>
            <a:r>
              <a:rPr lang="tr-TR" sz="2400" dirty="0" smtClean="0"/>
              <a:t>şarttır.</a:t>
            </a: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2812658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4893647"/>
          </a:xfrm>
          <a:prstGeom prst="rect">
            <a:avLst/>
          </a:prstGeom>
          <a:noFill/>
        </p:spPr>
        <p:txBody>
          <a:bodyPr wrap="square" rtlCol="0">
            <a:spAutoFit/>
          </a:bodyPr>
          <a:lstStyle/>
          <a:p>
            <a:pPr algn="ctr"/>
            <a:endParaRPr lang="tr-TR" sz="2400" b="1" dirty="0">
              <a:solidFill>
                <a:srgbClr val="555557"/>
              </a:solidFill>
            </a:endParaRPr>
          </a:p>
          <a:p>
            <a:pPr algn="ctr"/>
            <a:r>
              <a:rPr lang="tr-TR" sz="2400" b="1" i="1" dirty="0"/>
              <a:t>Anlaşmalı Boşanma Sürecinin Aile Arabulucusu İle Yapılması:</a:t>
            </a:r>
            <a:r>
              <a:rPr lang="tr-TR" sz="2400" dirty="0"/>
              <a:t> </a:t>
            </a:r>
            <a:endParaRPr lang="tr-TR" sz="2400" dirty="0" smtClean="0"/>
          </a:p>
          <a:p>
            <a:pPr algn="ctr"/>
            <a:r>
              <a:rPr lang="tr-TR" sz="2400" dirty="0" smtClean="0"/>
              <a:t>Türk </a:t>
            </a:r>
            <a:r>
              <a:rPr lang="tr-TR" sz="2400" dirty="0"/>
              <a:t>Medeni Kanununa göre, arabuluculuk yoluyla sağlanan anlaşmaların hukuki bağlayıcılığı, mahkeme tarafından onaylanmasına bağlıdır. Taraflar, arabuluculuk süreci sonunda bir anlaşmaya varırlarsa, bu anlaşmanın mahkeme tarafından onaylanması gerekir. Mahkeme, anlaşmanın hukuka uygunluğunu kontrol eder ve tarafların haklarını korur. Şöyle ki, taraflar boşanma davası öncesinde kendi aralarında veya avukatları ile birlikte maddi kısımlar konusunda bir anlaşma zemini oluşturduktan sonra bunu bir protokole bağlayabilirler. </a:t>
            </a: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429766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177419" y="-362027"/>
            <a:ext cx="9444251" cy="7355860"/>
          </a:xfrm>
          <a:prstGeom prst="rect">
            <a:avLst/>
          </a:prstGeom>
          <a:noFill/>
        </p:spPr>
        <p:txBody>
          <a:bodyPr wrap="square" rtlCol="0">
            <a:spAutoFit/>
          </a:bodyPr>
          <a:lstStyle/>
          <a:p>
            <a:pPr algn="ctr"/>
            <a:endParaRPr lang="tr-TR" sz="2400" b="1" dirty="0">
              <a:solidFill>
                <a:srgbClr val="555557"/>
              </a:solidFill>
            </a:endParaRPr>
          </a:p>
          <a:p>
            <a:pPr algn="ctr"/>
            <a:endParaRPr lang="tr-TR" sz="2400" dirty="0" smtClean="0"/>
          </a:p>
          <a:p>
            <a:pPr algn="ctr"/>
            <a:endParaRPr lang="tr-TR" sz="2400" dirty="0"/>
          </a:p>
          <a:p>
            <a:pPr algn="ctr"/>
            <a:r>
              <a:rPr lang="tr-TR" sz="3200" b="1" i="1" dirty="0" smtClean="0"/>
              <a:t>Aile Arabuluculuğu</a:t>
            </a:r>
            <a:r>
              <a:rPr lang="tr-TR" sz="3200" dirty="0" smtClean="0"/>
              <a:t>:</a:t>
            </a:r>
          </a:p>
          <a:p>
            <a:pPr algn="ctr"/>
            <a:endParaRPr lang="tr-TR" sz="3200" dirty="0" smtClean="0"/>
          </a:p>
          <a:p>
            <a:pPr algn="ctr"/>
            <a:r>
              <a:rPr lang="tr-TR" sz="3200" dirty="0" smtClean="0"/>
              <a:t>Aile </a:t>
            </a:r>
            <a:r>
              <a:rPr lang="tr-TR" sz="3200" dirty="0"/>
              <a:t>içi sorunların çözümünde taraflar arasında bağlayıcı olmayan bir anlaşma sağlamak maksadı ile tarafsız bir üçüncü kişinin (yani aile arabulucusunun) yardımıyla gerçekleştirilen süreç olarak tanımlanabilir. </a:t>
            </a:r>
            <a:endParaRPr lang="tr-TR" sz="3200" dirty="0" smtClean="0"/>
          </a:p>
          <a:p>
            <a:pPr algn="ctr"/>
            <a:r>
              <a:rPr lang="tr-TR" sz="3200" dirty="0" smtClean="0"/>
              <a:t>Bu </a:t>
            </a:r>
            <a:r>
              <a:rPr lang="tr-TR" sz="3200" dirty="0"/>
              <a:t>süreç, genellikle aile içi anlaşmazlıklar, boşanma, velayet, mal paylaşımı gibi konularda uygulanır. Arabulucu, tarafların iletişimini artırır, çatışmayı yönetir ve tarafların ihtiyaçlarını anlayarak ortak bir çözüm bulmalarına yardımcı olur. </a:t>
            </a:r>
            <a:endParaRPr lang="tr-TR" sz="32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2199607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6001643"/>
          </a:xfrm>
          <a:prstGeom prst="rect">
            <a:avLst/>
          </a:prstGeom>
          <a:noFill/>
        </p:spPr>
        <p:txBody>
          <a:bodyPr wrap="square" rtlCol="0">
            <a:spAutoFit/>
          </a:bodyPr>
          <a:lstStyle/>
          <a:p>
            <a:pPr algn="ctr"/>
            <a:endParaRPr lang="tr-TR" sz="2400" b="1" dirty="0">
              <a:solidFill>
                <a:srgbClr val="555557"/>
              </a:solidFill>
            </a:endParaRPr>
          </a:p>
          <a:p>
            <a:pPr lvl="0"/>
            <a:r>
              <a:rPr lang="tr-TR" sz="2400" b="1" dirty="0"/>
              <a:t>Nafaka Ödemeleri İçin Aile </a:t>
            </a:r>
            <a:r>
              <a:rPr lang="tr-TR" sz="2400" b="1" dirty="0" smtClean="0"/>
              <a:t>Arabuluculuğu:</a:t>
            </a:r>
            <a:endParaRPr lang="tr-TR" sz="2400" dirty="0"/>
          </a:p>
          <a:p>
            <a:r>
              <a:rPr lang="tr-TR" sz="2400" dirty="0"/>
              <a:t>	Yargılama sürecinde eşler birbirlerinden nafaka talep edebilirler. Bununla birlikte velayeti almayan ebeveyn çocuklar için de nafaka ödeyebilir. Nafaka talepleri yargılama sürecinde taraflarca yapılsa da mahkeme deliller ve tarafların sosyal ekonomik çıkarlarına göre miktarı değiştirebilir veya nafaka ödenmemesi yönünde karar verebilirler. Nafaka Türk Medeni Kanunu’nda düzenlemiş ve kamu düzenindendir. Nafaka talepleri, nafaka miktarının belirlenmesi gibi maddi hususlar aile arabulucusu tarafından yapılmalı ve mahkemenin onayına sunulmalıdır. Mevzuatta değişiklik yapılacak ise bu önerilerin dikkate alınmasını arzu etmekteyim. </a:t>
            </a:r>
          </a:p>
          <a:p>
            <a:pPr algn="ct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35951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7109639"/>
          </a:xfrm>
          <a:prstGeom prst="rect">
            <a:avLst/>
          </a:prstGeom>
          <a:noFill/>
        </p:spPr>
        <p:txBody>
          <a:bodyPr wrap="square" rtlCol="0">
            <a:spAutoFit/>
          </a:bodyPr>
          <a:lstStyle/>
          <a:p>
            <a:pPr algn="ctr"/>
            <a:endParaRPr lang="tr-TR" sz="2400" b="1" dirty="0">
              <a:solidFill>
                <a:srgbClr val="555557"/>
              </a:solidFill>
            </a:endParaRPr>
          </a:p>
          <a:p>
            <a:pPr lvl="0"/>
            <a:r>
              <a:rPr lang="tr-TR" sz="2400" b="1" dirty="0"/>
              <a:t>Mal Rejimi Sürecinin Aile Arabuluculuğu İle </a:t>
            </a:r>
            <a:r>
              <a:rPr lang="tr-TR" sz="2400" b="1" dirty="0" smtClean="0"/>
              <a:t>Yürütülmesi:</a:t>
            </a:r>
            <a:endParaRPr lang="tr-TR" sz="2400" dirty="0"/>
          </a:p>
          <a:p>
            <a:r>
              <a:rPr lang="tr-TR" sz="2400" dirty="0"/>
              <a:t>	Türkiye'deki yasal mal rejimi mal ortaklığı rejimidir. Eğer eşler isterlerse mal ayrılığı rejimini de seçebilirler. Aile arabuluculuğu sürecinde, tarafların mal rejimi meseleleri konusunda anlaşması veya bir uzlaşıya varması mümkündür. Türk Medeni Kanunu’nda mal rejimi düzenlemelerini ayrıntılı olarak yer almaktadır. Yargılama sürecinde mal rejimi davaları uzun ve yıpratıcı geçmektedir. Aile arabuluculuğu ile uzun ve yıpratıcı sürecin önüne geçilmesi arzu edilmektedir. </a:t>
            </a:r>
            <a:endParaRPr lang="tr-TR" sz="2400" dirty="0" smtClean="0"/>
          </a:p>
          <a:p>
            <a:r>
              <a:rPr lang="tr-TR" sz="2400" dirty="0"/>
              <a:t>Taraflar, aile arabuluculuğu sürecinde bir mal rejimi sözleşmesi oluşturabilirler. Bu sözleşme, evlilik sırasında veya sonrasında mal varlığının paylaşımı ile ilgili hak ve yükümlülükleri belirler. Sözleşme, mal ayrılığı veya mal paylaşımı esasına dayalı olarak hazırlanabilir.</a:t>
            </a:r>
          </a:p>
          <a:p>
            <a:endParaRPr lang="tr-TR" sz="2400" dirty="0"/>
          </a:p>
          <a:p>
            <a:pPr algn="ct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588368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6247864"/>
          </a:xfrm>
          <a:prstGeom prst="rect">
            <a:avLst/>
          </a:prstGeom>
          <a:noFill/>
        </p:spPr>
        <p:txBody>
          <a:bodyPr wrap="square" rtlCol="0">
            <a:spAutoFit/>
          </a:bodyPr>
          <a:lstStyle/>
          <a:p>
            <a:pPr algn="ctr"/>
            <a:endParaRPr lang="tr-TR" sz="2400" b="1" dirty="0">
              <a:solidFill>
                <a:srgbClr val="555557"/>
              </a:solidFill>
            </a:endParaRPr>
          </a:p>
          <a:p>
            <a:pPr lvl="0"/>
            <a:r>
              <a:rPr lang="tr-TR" sz="2400" b="1" dirty="0"/>
              <a:t>Çocuklar Açısından Aile </a:t>
            </a:r>
            <a:r>
              <a:rPr lang="tr-TR" sz="2400" b="1" dirty="0" smtClean="0"/>
              <a:t>Arabuluculuğu:</a:t>
            </a:r>
            <a:endParaRPr lang="tr-TR" sz="2400" dirty="0"/>
          </a:p>
          <a:p>
            <a:r>
              <a:rPr lang="tr-TR" sz="2400" dirty="0"/>
              <a:t>	</a:t>
            </a:r>
            <a:r>
              <a:rPr lang="tr-TR" sz="2000" dirty="0"/>
              <a:t>Ulusal ve uluslararası yasalar çocuğun yüksek yararını kabul etmektedir. Aile arabuluculuğu süreci de tarafların menfaatleri yanında çocuğun yüksek yararını düşünerek hareket edilmesi üzerine kurulmuştur. Sağlıklı bireyler sağlıklı toplum demektir. Türk Medeni Kanunu düzenlemelerinde de her zaman ailenin çocuğun korunması yönünde düzenlemelerin olduğunu görmekteyiz. Özellikle çocukların refahı ve çıkarları gözetilerek yapılan bir arabuluculuk süreci, taraflar arasında sağlıklı bir uzlaşma sağlayabilir. Çocukların velayeti sürecinde aile arabuluculuğunun işleyişi ve uygulanması tarafların iletişimine ve işbirliğine bağlıdır. Temel prensip çocuğun ihtiyaçlarına odaklanarak en iyi velayet düzenini belirlemek üzerine olmalıdır. Aile arabuluculuğu sürecinde taraflar, çocuğun fiziksel, duygusal ve eğitim gereksinimlerini dikkate alarak velayet düzenini belirlemek zorundadır. Bu sebeple kamu düzenini ilgilendiren bir konu olan velayet, çocuğun yüksek yararına göre hazırlanmış bir arabuluculuk tutanağından ayrıntılı olarak yazılmalı ve raporlanmalıdır. Bu tutanak ve rapor mahkeme tarafından incelenmeli ve uygun görülmeyen kısımlarda müdahale edilmelidir. </a:t>
            </a:r>
            <a:endParaRPr lang="tr-TR" sz="20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1827829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6001643"/>
          </a:xfrm>
          <a:prstGeom prst="rect">
            <a:avLst/>
          </a:prstGeom>
          <a:noFill/>
        </p:spPr>
        <p:txBody>
          <a:bodyPr wrap="square" rtlCol="0">
            <a:spAutoFit/>
          </a:bodyPr>
          <a:lstStyle/>
          <a:p>
            <a:pPr algn="ctr"/>
            <a:endParaRPr lang="tr-TR" sz="2400" b="1" dirty="0">
              <a:solidFill>
                <a:srgbClr val="555557"/>
              </a:solidFill>
            </a:endParaRPr>
          </a:p>
          <a:p>
            <a:pPr lvl="0"/>
            <a:r>
              <a:rPr lang="tr-TR" sz="2400" b="1" dirty="0"/>
              <a:t>Aile hukuku uyuşmazlıklarında Aile Mahkemelerinin Kuruluş, Görev ve Yargılama Usullerine Dair 4787 Sayılı Kanun’un 7. maddesine </a:t>
            </a:r>
            <a:r>
              <a:rPr lang="tr-TR" sz="2400" b="1" dirty="0" smtClean="0"/>
              <a:t>göre:</a:t>
            </a:r>
          </a:p>
          <a:p>
            <a:pPr lvl="0"/>
            <a:r>
              <a:rPr lang="tr-TR" sz="2400" dirty="0" smtClean="0"/>
              <a:t> </a:t>
            </a:r>
            <a:r>
              <a:rPr lang="tr-TR" sz="2400" dirty="0"/>
              <a:t>Aile Mahkemesi Hâkimi, talepleri olmasa da tarafları </a:t>
            </a:r>
            <a:r>
              <a:rPr lang="tr-TR" sz="2400" dirty="0" smtClean="0"/>
              <a:t>(SULH) arabuluculuğa </a:t>
            </a:r>
            <a:r>
              <a:rPr lang="tr-TR" sz="2400" dirty="0"/>
              <a:t>teşvik edebilir. </a:t>
            </a:r>
            <a:endParaRPr lang="tr-TR" sz="2400" dirty="0" smtClean="0"/>
          </a:p>
          <a:p>
            <a:pPr lvl="0"/>
            <a:r>
              <a:rPr lang="tr-TR" sz="2400" dirty="0" smtClean="0"/>
              <a:t>Hüküm </a:t>
            </a:r>
            <a:r>
              <a:rPr lang="tr-TR" sz="2400" dirty="0"/>
              <a:t>esasen Aile Mahkemesi Hâkiminin tarafları </a:t>
            </a:r>
            <a:r>
              <a:rPr lang="tr-TR" sz="2400" dirty="0" err="1"/>
              <a:t>sulhe</a:t>
            </a:r>
            <a:r>
              <a:rPr lang="tr-TR" sz="2400" dirty="0"/>
              <a:t> teşvik etmesine ilişkindir. </a:t>
            </a:r>
            <a:endParaRPr lang="tr-TR" sz="2400" dirty="0" smtClean="0"/>
          </a:p>
          <a:p>
            <a:pPr lvl="0"/>
            <a:r>
              <a:rPr lang="tr-TR" sz="2400" dirty="0" smtClean="0"/>
              <a:t>Tarafların </a:t>
            </a:r>
            <a:r>
              <a:rPr lang="tr-TR" sz="2400" dirty="0"/>
              <a:t>arabuluculuğa teşviki de </a:t>
            </a:r>
            <a:r>
              <a:rPr lang="tr-TR" sz="2400" dirty="0" err="1"/>
              <a:t>sulhe</a:t>
            </a:r>
            <a:r>
              <a:rPr lang="tr-TR" sz="2400" dirty="0"/>
              <a:t> teşvik kavramı içerisinde değerlendirildiği için aynı sonuca arabuluculuğa teşvik konusunda da </a:t>
            </a:r>
            <a:r>
              <a:rPr lang="tr-TR" sz="2400" dirty="0" smtClean="0"/>
              <a:t>ulaşılmaktadır.</a:t>
            </a:r>
          </a:p>
          <a:p>
            <a:pPr lvl="0"/>
            <a:r>
              <a:rPr lang="tr-TR" sz="2400" dirty="0" smtClean="0"/>
              <a:t>Bizim </a:t>
            </a:r>
            <a:r>
              <a:rPr lang="tr-TR" sz="2400" dirty="0"/>
              <a:t>de katıldığımız görüşe göre bu yolla başvurulan </a:t>
            </a:r>
            <a:r>
              <a:rPr lang="tr-TR" sz="2400" dirty="0" err="1"/>
              <a:t>sulhün</a:t>
            </a:r>
            <a:r>
              <a:rPr lang="tr-TR" sz="2400" dirty="0"/>
              <a:t> serbestçe tasarruf edilip edilmemelerine bakılmaksızın tüm uyuşmazlıklarda mümkün olabileceği kabul edilmelidir</a:t>
            </a:r>
            <a:r>
              <a:rPr lang="tr-TR" sz="2000" dirty="0" smtClean="0"/>
              <a:t>. </a:t>
            </a:r>
            <a:endParaRPr lang="tr-TR" sz="20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2591629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5755422"/>
          </a:xfrm>
          <a:prstGeom prst="rect">
            <a:avLst/>
          </a:prstGeom>
          <a:noFill/>
        </p:spPr>
        <p:txBody>
          <a:bodyPr wrap="square" rtlCol="0">
            <a:spAutoFit/>
          </a:bodyPr>
          <a:lstStyle/>
          <a:p>
            <a:pPr algn="ctr"/>
            <a:endParaRPr lang="tr-TR" sz="2400" b="1" dirty="0">
              <a:solidFill>
                <a:srgbClr val="555557"/>
              </a:solidFill>
            </a:endParaRPr>
          </a:p>
          <a:p>
            <a:pPr lvl="0"/>
            <a:r>
              <a:rPr lang="tr-TR" sz="2400" dirty="0"/>
              <a:t>4787 Sayılı Kanun’un “aile içindeki karşılıklı sevgi, saygı ve hoşgörünün korunması bakımından eşlerin ve çocukların karşı karşıya oldukları sorunları tespit ederek bunların </a:t>
            </a:r>
            <a:r>
              <a:rPr lang="tr-TR" sz="3200" b="1" dirty="0"/>
              <a:t>sulh yoluyla </a:t>
            </a:r>
            <a:r>
              <a:rPr lang="tr-TR" sz="2400" dirty="0"/>
              <a:t>çözümünü, gerektiğinde uzmanlardan da yararlanarak teşvik eder.” şeklindeki düzenlemesinden uyuşmazlığı sınırlamadığı hatta “sorunlar” olarak ifade etmek suretiyle geniş algıladığı sonucu </a:t>
            </a:r>
            <a:r>
              <a:rPr lang="tr-TR" sz="2400" dirty="0" smtClean="0"/>
              <a:t>çıkarabiliriz. </a:t>
            </a:r>
          </a:p>
          <a:p>
            <a:pPr lvl="0"/>
            <a:r>
              <a:rPr lang="tr-TR" sz="2400" dirty="0" smtClean="0"/>
              <a:t>Aile </a:t>
            </a:r>
            <a:r>
              <a:rPr lang="tr-TR" sz="2400" dirty="0"/>
              <a:t>hukuku uyuşmazlıklarının temelinde salt hukuki sebeplerin olmadığı da düşünüldüğünde bunun uygun bir çözüm olacağı </a:t>
            </a:r>
            <a:r>
              <a:rPr lang="tr-TR" sz="2400" dirty="0" smtClean="0"/>
              <a:t>sonucu da doğmaktadır.</a:t>
            </a:r>
          </a:p>
          <a:p>
            <a:pPr lvl="0"/>
            <a:r>
              <a:rPr lang="tr-TR" sz="2400" dirty="0" smtClean="0"/>
              <a:t> </a:t>
            </a:r>
            <a:r>
              <a:rPr lang="tr-TR" sz="2400" dirty="0"/>
              <a:t>Fakat aile mahkemesi hâkiminin bu hüküm kapsamında arabuluculuğa teşvikinin sınırını, </a:t>
            </a:r>
            <a:r>
              <a:rPr lang="tr-TR" sz="2400" dirty="0" err="1"/>
              <a:t>sulhe</a:t>
            </a:r>
            <a:r>
              <a:rPr lang="tr-TR" sz="2400" dirty="0"/>
              <a:t> teşvikten farklı olarak “serbestçe tasarruf edilebilecek uyuşmazlıklar” oluşturacaktır</a:t>
            </a:r>
            <a:r>
              <a:rPr lang="tr-TR" sz="2400" dirty="0" smtClean="0"/>
              <a:t>. </a:t>
            </a:r>
            <a:r>
              <a:rPr lang="tr-TR" sz="2400" dirty="0"/>
              <a:t>Çünkü mevcut HUAK </a:t>
            </a:r>
            <a:r>
              <a:rPr lang="tr-TR" sz="2400" dirty="0" err="1"/>
              <a:t>md.</a:t>
            </a:r>
            <a:r>
              <a:rPr lang="tr-TR" sz="2400" dirty="0"/>
              <a:t> 1/</a:t>
            </a:r>
            <a:r>
              <a:rPr lang="tr-TR" sz="2400" dirty="0" err="1"/>
              <a:t>II’de</a:t>
            </a:r>
            <a:r>
              <a:rPr lang="tr-TR" sz="2400" dirty="0"/>
              <a:t> bu husus açıkça ifade edilmektedir.</a:t>
            </a:r>
            <a:endParaRPr lang="tr-TR" sz="2400" b="1" dirty="0">
              <a:solidFill>
                <a:srgbClr val="555557"/>
              </a:solidFill>
            </a:endParaRPr>
          </a:p>
        </p:txBody>
      </p:sp>
    </p:spTree>
    <p:extLst>
      <p:ext uri="{BB962C8B-B14F-4D97-AF65-F5344CB8AC3E}">
        <p14:creationId xmlns:p14="http://schemas.microsoft.com/office/powerpoint/2010/main" val="2804309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3785652"/>
          </a:xfrm>
          <a:prstGeom prst="rect">
            <a:avLst/>
          </a:prstGeom>
          <a:noFill/>
        </p:spPr>
        <p:txBody>
          <a:bodyPr wrap="square" rtlCol="0">
            <a:spAutoFit/>
          </a:bodyPr>
          <a:lstStyle/>
          <a:p>
            <a:pPr algn="ctr"/>
            <a:endParaRPr lang="tr-TR" sz="2400" b="1" dirty="0">
              <a:solidFill>
                <a:srgbClr val="555557"/>
              </a:solidFill>
            </a:endParaRPr>
          </a:p>
          <a:p>
            <a:pPr lvl="0"/>
            <a:r>
              <a:rPr lang="tr-TR" sz="2400" dirty="0"/>
              <a:t>Tarafların arabuluculuk faaliyetin sonunda anlaşamaması halinde HUAK, uyuşmazlığın mahkemeye taşınabilmesine ya da mevcut davaya devam edilmesine imkân vermektedir. Tarafların süreci anlaşma ile sona erdirmesi halinde ise Kanun buna belirli sonuçlar bağlamaktadır. Buna göre eğer taraflar avukatları olmadan süreci yürüttülerse mahkemeden HUAK </a:t>
            </a:r>
            <a:r>
              <a:rPr lang="tr-TR" sz="2400" dirty="0" err="1"/>
              <a:t>md.</a:t>
            </a:r>
            <a:r>
              <a:rPr lang="tr-TR" sz="2400" dirty="0"/>
              <a:t> 18/</a:t>
            </a:r>
            <a:r>
              <a:rPr lang="tr-TR" sz="2400" dirty="0" err="1"/>
              <a:t>II’ye</a:t>
            </a:r>
            <a:r>
              <a:rPr lang="tr-TR" sz="2400" dirty="0"/>
              <a:t> göre “... arabuluculuk faaliyeti sonunda bir anlaşmaya varırlarsa, bu anlaşma belgesinin icra edilebilirliğine ilişkin şerh verilmesini talep edebilirler.”</a:t>
            </a: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633474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4893647"/>
          </a:xfrm>
          <a:prstGeom prst="rect">
            <a:avLst/>
          </a:prstGeom>
          <a:noFill/>
        </p:spPr>
        <p:txBody>
          <a:bodyPr wrap="square" rtlCol="0">
            <a:spAutoFit/>
          </a:bodyPr>
          <a:lstStyle/>
          <a:p>
            <a:pPr lvl="0"/>
            <a:endParaRPr lang="tr-TR" sz="2400" dirty="0" smtClean="0"/>
          </a:p>
          <a:p>
            <a:pPr lvl="0"/>
            <a:endParaRPr lang="tr-TR" sz="2400" dirty="0"/>
          </a:p>
          <a:p>
            <a:pPr lvl="0"/>
            <a:r>
              <a:rPr lang="tr-TR" sz="2400" dirty="0" smtClean="0"/>
              <a:t>Bu </a:t>
            </a:r>
            <a:r>
              <a:rPr lang="tr-TR" sz="2400" dirty="0"/>
              <a:t>durumda mahkeme dosya üzerinden incelemeyi yapar. Fakat söz konusu anlaşma arabuluculuğa elverişli bir aile hukuku uyuşmazlığına ilişkinse HUAK </a:t>
            </a:r>
            <a:r>
              <a:rPr lang="tr-TR" sz="2400" dirty="0" err="1"/>
              <a:t>md.</a:t>
            </a:r>
            <a:r>
              <a:rPr lang="tr-TR" sz="2400" dirty="0"/>
              <a:t> 18/III gereği inceleme duruşmalı olarak </a:t>
            </a:r>
            <a:r>
              <a:rPr lang="tr-TR" sz="2400" dirty="0" smtClean="0"/>
              <a:t>yapılır.</a:t>
            </a:r>
          </a:p>
          <a:p>
            <a:pPr lvl="0"/>
            <a:r>
              <a:rPr lang="tr-TR" sz="2400" dirty="0" smtClean="0"/>
              <a:t>Taraflar </a:t>
            </a:r>
            <a:r>
              <a:rPr lang="tr-TR" sz="2400" dirty="0"/>
              <a:t>avukatları ile arabuluculuk sürecinde yer alırlarsa HUAK </a:t>
            </a:r>
            <a:r>
              <a:rPr lang="tr-TR" sz="2400" dirty="0" err="1"/>
              <a:t>md.</a:t>
            </a:r>
            <a:r>
              <a:rPr lang="tr-TR" sz="2400" dirty="0"/>
              <a:t> 18/IV gereği “taraflar ve avukatları ile arabulucunun birlikte imzaladıkları anlaşma belgesi, icra edilebilirlik şerhi aranmaksızın ilam niteliğinde belge sayılır.” Böylece anlaşmanın sonuçları kuvvetlendirilmiş olmakta ve ek olarak yargısal bir karara tarafların gereksinmeleri ortadan kaldırılmış olmaktadır. </a:t>
            </a: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202085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6001643"/>
          </a:xfrm>
          <a:prstGeom prst="rect">
            <a:avLst/>
          </a:prstGeom>
          <a:noFill/>
        </p:spPr>
        <p:txBody>
          <a:bodyPr wrap="square" rtlCol="0">
            <a:spAutoFit/>
          </a:bodyPr>
          <a:lstStyle/>
          <a:p>
            <a:pPr algn="ctr"/>
            <a:endParaRPr lang="tr-TR" sz="2400" b="1" dirty="0">
              <a:solidFill>
                <a:srgbClr val="555557"/>
              </a:solidFill>
            </a:endParaRPr>
          </a:p>
          <a:p>
            <a:pPr lvl="0"/>
            <a:r>
              <a:rPr lang="tr-TR" sz="2400" dirty="0"/>
              <a:t>HUAK kapsamındaki bir diğer deyişle arabuluculuğa elverişli kabul edilen aile hukuku uyuşmazlıklarında başvurulan  arabuluculuk süreci sonunda tarafların anlaşması neticesinde düzenlenen anlaşma belgesinin icra edilebilirliği bakımından farklı bir düzenleme mevcuttur. Kural olarak icra edilebilirlik incelemesi dosya üzerinden yapılırken aile uyuşmazlıklarında incelemenin duruşmalı yapılması öngörülmüştür (HUAK </a:t>
            </a:r>
            <a:r>
              <a:rPr lang="tr-TR" sz="2400" dirty="0" err="1"/>
              <a:t>md.</a:t>
            </a:r>
            <a:r>
              <a:rPr lang="tr-TR" sz="2400" dirty="0"/>
              <a:t> 18/III</a:t>
            </a:r>
            <a:r>
              <a:rPr lang="tr-TR" sz="2400" dirty="0" smtClean="0"/>
              <a:t>).</a:t>
            </a:r>
          </a:p>
          <a:p>
            <a:pPr lvl="0"/>
            <a:endParaRPr lang="tr-TR" sz="2400" dirty="0"/>
          </a:p>
          <a:p>
            <a:pPr lvl="0"/>
            <a:r>
              <a:rPr lang="tr-TR" sz="2400" dirty="0" smtClean="0"/>
              <a:t>TMK </a:t>
            </a:r>
            <a:r>
              <a:rPr lang="tr-TR" sz="2400" dirty="0" err="1"/>
              <a:t>md.</a:t>
            </a:r>
            <a:r>
              <a:rPr lang="tr-TR" sz="2400" dirty="0"/>
              <a:t> 184/I-b.5’in “Boşanma veya ayrılığın </a:t>
            </a:r>
            <a:r>
              <a:rPr lang="tr-TR" sz="2400" dirty="0" err="1"/>
              <a:t>fer'i</a:t>
            </a:r>
            <a:r>
              <a:rPr lang="tr-TR" sz="2400" dirty="0"/>
              <a:t> sonuçlarına ilişkin anlaşmalar, hâkim tarafından onaylanmadıkça geçerli olmaz.” şeklindeki hükmü dikkate alındığında bu mümkün görünmemektedir. Bu sebeple HUAK </a:t>
            </a:r>
            <a:r>
              <a:rPr lang="tr-TR" sz="2400" dirty="0" err="1"/>
              <a:t>md.</a:t>
            </a:r>
            <a:r>
              <a:rPr lang="tr-TR" sz="2400" dirty="0"/>
              <a:t> 18/</a:t>
            </a:r>
            <a:r>
              <a:rPr lang="tr-TR" sz="2400" dirty="0" err="1"/>
              <a:t>III’ün</a:t>
            </a:r>
            <a:r>
              <a:rPr lang="tr-TR" sz="2400" dirty="0"/>
              <a:t> aile hukuku uyuşmazlıkları bakımından bu yorumu engelleyecek şekilde düzenlenmesi ihtiyacı mevcuttur. </a:t>
            </a: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2271338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5755422"/>
          </a:xfrm>
          <a:prstGeom prst="rect">
            <a:avLst/>
          </a:prstGeom>
          <a:noFill/>
        </p:spPr>
        <p:txBody>
          <a:bodyPr wrap="square" rtlCol="0">
            <a:spAutoFit/>
          </a:bodyPr>
          <a:lstStyle/>
          <a:p>
            <a:pPr algn="ctr"/>
            <a:endParaRPr lang="tr-TR" sz="2400" b="1" dirty="0">
              <a:solidFill>
                <a:srgbClr val="555557"/>
              </a:solidFill>
            </a:endParaRPr>
          </a:p>
          <a:p>
            <a:pPr lvl="0"/>
            <a:r>
              <a:rPr lang="tr-TR" sz="2400" b="1" dirty="0"/>
              <a:t>6284 SAYILI AİLENİN KORUNMASI VE KADINA KARŞI ŞİDDETİN ÖNLENMESİNE DAİR KANUN KAPSAMINDA AİLE ARABULUCULUĞUNUN FAYDASI</a:t>
            </a:r>
            <a:endParaRPr lang="tr-TR" sz="2400" dirty="0"/>
          </a:p>
          <a:p>
            <a:r>
              <a:rPr lang="tr-TR" sz="2400" dirty="0"/>
              <a:t>	</a:t>
            </a:r>
            <a:r>
              <a:rPr lang="tr-TR" sz="2000" dirty="0"/>
              <a:t>6284 Sayılı Ailenin Korunması Ve Kadına Karşı Şiddetin Önlenmesine Dair Kanun ailenin korunması ve şiddetin önlenmesi için getirilmiş bir kanundur. Bu kanunun 2. maddesine göre şiddet tanımı şu şekilde yapılmıştır; </a:t>
            </a:r>
            <a:r>
              <a:rPr lang="tr-TR" sz="2000" i="1" dirty="0"/>
              <a:t>“Şiddet: Kişinin, fiziksel, cinsel, psikolojik veya ekonomik açıdan zarar görmesiyle veya acı çekmesiyle sonuçlanan veya sonuçlanması muhtemel hareketleri, buna yönelik tehdit ve baskıyı ya da özgürlüğün keyfî engellenmesini de içeren, toplumsal, kamusal veya özel alanda meydana gelen fiziksel, cinsel, psikolojik, sözlü veya ekonomik her türlü tutum ve davranışı” </a:t>
            </a:r>
            <a:r>
              <a:rPr lang="tr-TR" sz="2000" dirty="0"/>
              <a:t>ifade eder denilmiştir. Şiddet tüm yönleri ili ele alınmıştır. Bu düzenlemeden yola çıkarak HUAK kapsamında 1. maddenin 2. fıkrasına göre; </a:t>
            </a:r>
            <a:r>
              <a:rPr lang="tr-TR" sz="2000" i="1" dirty="0"/>
              <a:t>“Şu kadar ki, aile içi şiddet iddiasını içeren uyuşmazlıklar arabuluculuğa elverişli değildir”</a:t>
            </a:r>
            <a:r>
              <a:rPr lang="tr-TR" sz="2000" dirty="0"/>
              <a:t> şeklinde düzenleme getirilmiştir</a:t>
            </a:r>
            <a:endParaRPr lang="tr-TR" sz="20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4122821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5262979"/>
          </a:xfrm>
          <a:prstGeom prst="rect">
            <a:avLst/>
          </a:prstGeom>
          <a:noFill/>
        </p:spPr>
        <p:txBody>
          <a:bodyPr wrap="square" rtlCol="0">
            <a:spAutoFit/>
          </a:bodyPr>
          <a:lstStyle/>
          <a:p>
            <a:pPr algn="ctr"/>
            <a:endParaRPr lang="tr-TR" sz="2400" b="1" dirty="0">
              <a:solidFill>
                <a:srgbClr val="555557"/>
              </a:solidFill>
            </a:endParaRPr>
          </a:p>
          <a:p>
            <a:pPr algn="ctr"/>
            <a:r>
              <a:rPr lang="tr-TR" sz="2400" dirty="0"/>
              <a:t>Her ne kadar HUAK aile arabuluculuğundan bahsetmiyor olsa da aslında ihtiyari bir süreçte şiddet </a:t>
            </a:r>
            <a:r>
              <a:rPr lang="tr-TR" sz="2400" dirty="0" smtClean="0"/>
              <a:t>iddiası içerenler hariç </a:t>
            </a:r>
            <a:r>
              <a:rPr lang="tr-TR" sz="2400" dirty="0"/>
              <a:t>belirtilerek uygulanabileceğini de </a:t>
            </a:r>
            <a:r>
              <a:rPr lang="tr-TR" sz="2400" dirty="0" smtClean="0"/>
              <a:t>söylemiş olduğu yorumunu da yapabiliriz. </a:t>
            </a:r>
            <a:r>
              <a:rPr lang="tr-TR" sz="2400" dirty="0"/>
              <a:t>Bu maddeden anlaşılan şudur ki, şiddet iddiası yoksa aile arabuluculuğu yapılabilir. Temel prensiplerde ise kamu düzenini ilgilendirmeyen yani tarafların üzerinde serbestçe tasarruf edeceği konularda gidilebilecektir. Aile hukuku düzenlemelerinde kamu düzeninin olmadığı alanlar çok sınırlıdır. Taraflar bir tutanak ile bunu belirlemiş olsalar da aslında yine hâkim kararına ve icra edilebilirlik şerhine ihtiyaç duyulacaktır. </a:t>
            </a:r>
          </a:p>
          <a:p>
            <a:pPr algn="ct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2176887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6494085"/>
          </a:xfrm>
          <a:prstGeom prst="rect">
            <a:avLst/>
          </a:prstGeom>
          <a:noFill/>
        </p:spPr>
        <p:txBody>
          <a:bodyPr wrap="square" rtlCol="0">
            <a:spAutoFit/>
          </a:bodyPr>
          <a:lstStyle/>
          <a:p>
            <a:pPr algn="ctr"/>
            <a:endParaRPr lang="tr-TR" sz="2400" b="1" dirty="0">
              <a:solidFill>
                <a:srgbClr val="555557"/>
              </a:solidFill>
            </a:endParaRPr>
          </a:p>
          <a:p>
            <a:pPr algn="ctr"/>
            <a:r>
              <a:rPr lang="tr-TR" sz="3200" b="1" smtClean="0"/>
              <a:t>Aile Arabuluculuğundan </a:t>
            </a:r>
            <a:r>
              <a:rPr lang="tr-TR" sz="3200" b="1" dirty="0"/>
              <a:t>Beklenen Amaç</a:t>
            </a:r>
            <a:endParaRPr lang="tr-TR" sz="3200" dirty="0"/>
          </a:p>
          <a:p>
            <a:pPr algn="ctr"/>
            <a:endParaRPr lang="tr-TR" sz="2400" b="1" dirty="0" smtClean="0">
              <a:solidFill>
                <a:srgbClr val="555557"/>
              </a:solidFill>
            </a:endParaRPr>
          </a:p>
          <a:p>
            <a:pPr algn="ctr"/>
            <a:r>
              <a:rPr lang="tr-TR" sz="2400" dirty="0"/>
              <a:t>Aile arabuluculuğu denildiğinde akla ilk gelen boşanmak isteyen çiftlerin birbirleri ile çatışmadan, çekişmeli olarak boşanmadan anlaşmalarını sağlamaktır. Türk hukuk sisteminde esas olan en başta tarafların uzlaşmasıdır. Aile arabuluculuğunun temelinde anlaşmaya teşvik yok gibi görünse de, kanaatimce Türk toplumu için beklenen tarafların öncelikle aile birliğini sona erdirmek istemelerinin önüne geçebilmelerini profesyonel bir şekilde sağlamaktır. Boşanma aşamasındaki çiftlerin en az zarar ile boşanmalarını amaçlayan bir sistem gibi görünmektedir. Hâlbuki bu sistemin amacı boşanma dışında aile hukukunu ilgilendiren maddi ve manevi tüm değerlerin kaybedilmeden orta bir noktaya varılabilmesidir.</a:t>
            </a: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695292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6001643"/>
          </a:xfrm>
          <a:prstGeom prst="rect">
            <a:avLst/>
          </a:prstGeom>
          <a:noFill/>
        </p:spPr>
        <p:txBody>
          <a:bodyPr wrap="square" rtlCol="0">
            <a:spAutoFit/>
          </a:bodyPr>
          <a:lstStyle/>
          <a:p>
            <a:pPr algn="ctr"/>
            <a:endParaRPr lang="tr-TR" sz="2400" b="1" dirty="0">
              <a:solidFill>
                <a:srgbClr val="555557"/>
              </a:solidFill>
            </a:endParaRPr>
          </a:p>
          <a:p>
            <a:r>
              <a:rPr lang="tr-TR" sz="2400" b="1" i="1" dirty="0"/>
              <a:t>Uluslararası Aile Hukuku Uyuşmazlıkları Kapsamında:</a:t>
            </a:r>
            <a:r>
              <a:rPr lang="tr-TR" sz="2400" dirty="0"/>
              <a:t> Birden fazla ülkeyle ilgili aile hukuku uyuşmazlıklarında, taraflar uluslararası arabuluculuk hizmetlerinden faydalanabilirler. Örneğin, boşanma, velayet, nafaka gibi konularda çözüm arayışında olan taraflar, uluslararası arabulucular tarafından desteklenebilirler.</a:t>
            </a:r>
          </a:p>
          <a:p>
            <a:r>
              <a:rPr lang="tr-TR" sz="2400" dirty="0"/>
              <a:t>	</a:t>
            </a:r>
            <a:r>
              <a:rPr lang="tr-TR" sz="2400" b="1" i="1" dirty="0"/>
              <a:t>Uluslararası Medeni Hukuk ve Aile Hukuku Anlaşmazlıkları:</a:t>
            </a:r>
            <a:r>
              <a:rPr lang="tr-TR" sz="2400" dirty="0"/>
              <a:t> Farklı ülkelerde ikamet eden veya vatandaşlığı bulunan aile üyeleri arasındaki medeni hukuk veya aile hukuku anlaşmazlıklarında arabuluculuk hizmetleri kullanılabilir. Bu tür anlaşmazlıklar genellikle çocuk kaçırma, uluslararası evlat edinme, uluslararası evliliklerden kaynaklanan haklar ve sorumluluklar gibi konuları kapsar.</a:t>
            </a:r>
          </a:p>
          <a:p>
            <a:pPr algn="ct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2174610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4893647"/>
          </a:xfrm>
          <a:prstGeom prst="rect">
            <a:avLst/>
          </a:prstGeom>
          <a:noFill/>
        </p:spPr>
        <p:txBody>
          <a:bodyPr wrap="square" rtlCol="0">
            <a:spAutoFit/>
          </a:bodyPr>
          <a:lstStyle/>
          <a:p>
            <a:pPr algn="ctr"/>
            <a:endParaRPr lang="tr-TR" sz="2400" b="1" dirty="0">
              <a:solidFill>
                <a:srgbClr val="555557"/>
              </a:solidFill>
            </a:endParaRPr>
          </a:p>
          <a:p>
            <a:pPr algn="ctr"/>
            <a:r>
              <a:rPr lang="tr-TR" sz="2400" b="1" i="1" dirty="0"/>
              <a:t>Uluslararası Hukukta Aile Arabuluculuğu:</a:t>
            </a:r>
            <a:r>
              <a:rPr lang="tr-TR" sz="2400" dirty="0"/>
              <a:t> </a:t>
            </a:r>
            <a:endParaRPr lang="tr-TR" sz="2400" dirty="0" smtClean="0"/>
          </a:p>
          <a:p>
            <a:pPr algn="ctr"/>
            <a:r>
              <a:rPr lang="tr-TR" sz="2400" dirty="0" smtClean="0"/>
              <a:t>Uluslararası </a:t>
            </a:r>
            <a:r>
              <a:rPr lang="tr-TR" sz="2400" dirty="0"/>
              <a:t>anlaşmalar, sözleşmeler ve protokoller tarafından desteklenebilir. Ancak, uygulama ve yasal çerçeve ülkeden ülkeye farklılık gösterebilir. Bu nedenle, uluslararası aile arabuluculuğunda, ilgili ülkelerin yasal düzenlemelerine ve uluslararası hukukun ilgili kurallarına uyulması önemlidir. Amerika Birleşik Devletleri'nde aile arabuluculuğu genellikle aile hukuku uyuşmazlıklarının çözümünde kullanılan bir alternatif çözüm yöntemidir. Amerika'da aile arabuluculuğu çoğunlukla eyalet düzeyinde düzenlenir ve her eyalette farklı yasal ve pratik prosedürlere </a:t>
            </a:r>
            <a:r>
              <a:rPr lang="tr-TR" sz="2400" dirty="0" smtClean="0"/>
              <a:t>tabidir.</a:t>
            </a: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1786072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5262979"/>
          </a:xfrm>
          <a:prstGeom prst="rect">
            <a:avLst/>
          </a:prstGeom>
          <a:noFill/>
        </p:spPr>
        <p:txBody>
          <a:bodyPr wrap="square" rtlCol="0">
            <a:spAutoFit/>
          </a:bodyPr>
          <a:lstStyle/>
          <a:p>
            <a:pPr algn="ctr"/>
            <a:endParaRPr lang="tr-TR" sz="2400" b="1" dirty="0">
              <a:solidFill>
                <a:srgbClr val="555557"/>
              </a:solidFill>
            </a:endParaRPr>
          </a:p>
          <a:p>
            <a:pPr algn="ctr"/>
            <a:r>
              <a:rPr lang="tr-TR" sz="3200" b="1" i="1" dirty="0" smtClean="0"/>
              <a:t>Neden</a:t>
            </a:r>
            <a:r>
              <a:rPr lang="tr-TR" sz="3200" b="1" i="1" dirty="0" smtClean="0"/>
              <a:t> </a:t>
            </a:r>
            <a:r>
              <a:rPr lang="tr-TR" sz="3200" b="1" i="1" dirty="0"/>
              <a:t>Aile Arabuluculuğu:</a:t>
            </a:r>
            <a:r>
              <a:rPr lang="tr-TR" sz="3200" dirty="0"/>
              <a:t> </a:t>
            </a:r>
            <a:endParaRPr lang="tr-TR" sz="3200" dirty="0" smtClean="0"/>
          </a:p>
          <a:p>
            <a:pPr algn="ctr"/>
            <a:r>
              <a:rPr lang="tr-TR" sz="3200" dirty="0" smtClean="0"/>
              <a:t>Çocuk Menfaati Esastır</a:t>
            </a:r>
          </a:p>
          <a:p>
            <a:pPr algn="ctr"/>
            <a:r>
              <a:rPr lang="tr-TR" sz="3200" b="1" dirty="0" smtClean="0">
                <a:solidFill>
                  <a:srgbClr val="555557"/>
                </a:solidFill>
              </a:rPr>
              <a:t>Maddi Kısımların Çözüme Kavuşturulması</a:t>
            </a:r>
          </a:p>
          <a:p>
            <a:pPr algn="ctr"/>
            <a:r>
              <a:rPr lang="tr-TR" sz="3200" b="1" dirty="0" smtClean="0">
                <a:solidFill>
                  <a:srgbClr val="555557"/>
                </a:solidFill>
              </a:rPr>
              <a:t>Ebeveynlerin Kırgınlıklarının Ortadan Kalkması</a:t>
            </a:r>
          </a:p>
          <a:p>
            <a:pPr algn="ctr"/>
            <a:endParaRPr lang="tr-TR" sz="3200" b="1" dirty="0">
              <a:solidFill>
                <a:srgbClr val="555557"/>
              </a:solidFill>
            </a:endParaRPr>
          </a:p>
          <a:p>
            <a:pPr algn="ctr"/>
            <a:r>
              <a:rPr lang="tr-TR" sz="3200" b="1" dirty="0" smtClean="0">
                <a:solidFill>
                  <a:srgbClr val="555557"/>
                </a:solidFill>
              </a:rPr>
              <a:t>Aile Arabuluculuğu Konseyi Meslek Kuralları 5.7.1.’e göre; «arabulucular her zaman özellikle ailedeki çocukların menfaatini göz önünde bulundurmalıdır»</a:t>
            </a:r>
            <a:endParaRPr lang="tr-TR" sz="32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115338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4154984"/>
          </a:xfrm>
          <a:prstGeom prst="rect">
            <a:avLst/>
          </a:prstGeom>
          <a:noFill/>
        </p:spPr>
        <p:txBody>
          <a:bodyPr wrap="square" rtlCol="0">
            <a:spAutoFit/>
          </a:bodyPr>
          <a:lstStyle/>
          <a:p>
            <a:pPr algn="ctr"/>
            <a:endParaRPr lang="tr-TR" sz="2400" b="1" dirty="0">
              <a:solidFill>
                <a:srgbClr val="555557"/>
              </a:solidFill>
            </a:endParaRPr>
          </a:p>
          <a:p>
            <a:pPr algn="ctr"/>
            <a:r>
              <a:rPr lang="tr-TR" sz="2400" b="1" dirty="0" smtClean="0"/>
              <a:t>Sonuç: </a:t>
            </a:r>
          </a:p>
          <a:p>
            <a:pPr algn="ctr"/>
            <a:r>
              <a:rPr lang="tr-TR" sz="2400" dirty="0" smtClean="0"/>
              <a:t>Aile </a:t>
            </a:r>
            <a:r>
              <a:rPr lang="tr-TR" sz="2400" dirty="0"/>
              <a:t>arabuluculuğu, aile hukuku uyuşmazlıklarının çözümünde arabuluculuk yönteminin kullanılmasıdır. Bu yöntemde, evlilik, boşanma, velayet, mal paylaşımı, nafaka gibi konularda taraflar arasında uzlaşma sağlanması amaçlanır. Aile arabuluculuğu sürecinde, arabulucu taraflar arasında iletişimi kolaylaştırır, ihtiyaçları anlar ve tarafların en iyi çıkarlarını göz önünde bulundurarak adil bir çözüm bulmalarına yardımcı olur.</a:t>
            </a: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2794831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4154984"/>
          </a:xfrm>
          <a:prstGeom prst="rect">
            <a:avLst/>
          </a:prstGeom>
          <a:noFill/>
        </p:spPr>
        <p:txBody>
          <a:bodyPr wrap="square" rtlCol="0">
            <a:spAutoFit/>
          </a:bodyPr>
          <a:lstStyle/>
          <a:p>
            <a:pPr algn="ctr"/>
            <a:endParaRPr lang="tr-TR" sz="2400" b="1" dirty="0">
              <a:solidFill>
                <a:srgbClr val="555557"/>
              </a:solidFill>
            </a:endParaRPr>
          </a:p>
          <a:p>
            <a:pPr algn="ctr"/>
            <a:r>
              <a:rPr lang="tr-TR" sz="2400" dirty="0"/>
              <a:t>Boşanma sürecinde aile arabuluculuğunun Türk Medeni Kanunu'na (TMK) göre yorumlanması önemlidir. </a:t>
            </a:r>
            <a:r>
              <a:rPr lang="tr-TR" sz="2400" dirty="0" err="1"/>
              <a:t>TMK'da</a:t>
            </a:r>
            <a:r>
              <a:rPr lang="tr-TR" sz="2400" dirty="0"/>
              <a:t> boşanma sürecinde arabuluculuğa dair spesifik bir düzenleme olmamasına rağmen, Hukuk Uyuşmazlıklarında Arabuluculuk Kanunu boşanma sürecinde de arabuluculuğun kullanılmasını mümkün kılar. Bu nedenle, boşanma sürecinde aile arabuluculuğunun </a:t>
            </a:r>
            <a:r>
              <a:rPr lang="tr-TR" sz="2400" dirty="0" err="1"/>
              <a:t>TMK'ya</a:t>
            </a:r>
            <a:r>
              <a:rPr lang="tr-TR" sz="2400" dirty="0"/>
              <a:t> göre yorumlanması genellikle Hukuk Uyuşmazlıklarında Arabuluculuk Kanunu'na dayanır.</a:t>
            </a: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3114887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6001643"/>
          </a:xfrm>
          <a:prstGeom prst="rect">
            <a:avLst/>
          </a:prstGeom>
          <a:noFill/>
        </p:spPr>
        <p:txBody>
          <a:bodyPr wrap="square" rtlCol="0">
            <a:spAutoFit/>
          </a:bodyPr>
          <a:lstStyle/>
          <a:p>
            <a:pPr algn="ctr"/>
            <a:endParaRPr lang="tr-TR" sz="2400" b="1" dirty="0">
              <a:solidFill>
                <a:srgbClr val="555557"/>
              </a:solidFill>
            </a:endParaRPr>
          </a:p>
          <a:p>
            <a:pPr algn="ctr"/>
            <a:r>
              <a:rPr lang="tr-TR" sz="2400" dirty="0"/>
              <a:t>Sonuç olarak, aile hukuku uyuşmazlıklarında arabuluculuk, taraflar arasında uzlaşma sağlayarak daha hızlı, daha ekonomik ve daha uzlaşıya dayalı bir çözüm sunar. Aile arabuluculuğu sürecinde, tarafların işbirliği yapması, iletişimi sürdürmesi ve çözüm odaklı bir yaklaşım benimsemesi önemlidir. Bu şekilde, aile arabuluculuğu, aile hukuku uyuşmazlıklarının çözümünde etkili bir araç olarak kullanılabilir. Türkiye'de aile hukuku uyuşmazlıklarında arabuluculuk, taraflar arasında anlaşmazlıkların çözümünde etkili bir araçtır. Aile arabuluculuğu, taraflara daha hızlı, daha ekonomik ve daha uzlaşıya dayalı bir çözüm sağlar ve çocukların çıkarlarını da gözetir. Tarafların arabuluculuk sürecine gönüllü olarak katılması ve işbirliği yapması önemlidir. Bu çalışmamda belirttiğim düşünceler tavsiye niteliğindedir. </a:t>
            </a:r>
            <a:r>
              <a:rPr lang="tr-TR" sz="2400" dirty="0" smtClean="0"/>
              <a:t> </a:t>
            </a: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536634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158075"/>
            <a:ext cx="8520079" cy="6063198"/>
          </a:xfrm>
          <a:prstGeom prst="rect">
            <a:avLst/>
          </a:prstGeom>
          <a:noFill/>
        </p:spPr>
        <p:txBody>
          <a:bodyPr wrap="square" rtlCol="0">
            <a:spAutoFit/>
          </a:bodyPr>
          <a:lstStyle/>
          <a:p>
            <a:pPr algn="ctr"/>
            <a:endParaRPr lang="tr-TR" sz="2400" b="1" dirty="0">
              <a:solidFill>
                <a:srgbClr val="555557"/>
              </a:solidFill>
            </a:endParaRPr>
          </a:p>
          <a:p>
            <a:pPr algn="ctr"/>
            <a:endParaRPr lang="tr-TR" sz="2400" b="1" dirty="0" smtClean="0">
              <a:solidFill>
                <a:srgbClr val="555557"/>
              </a:solidFill>
            </a:endParaRPr>
          </a:p>
          <a:p>
            <a:pPr algn="ctr"/>
            <a:r>
              <a:rPr lang="tr-TR" sz="4400" b="1" dirty="0" smtClean="0">
                <a:solidFill>
                  <a:srgbClr val="555557"/>
                </a:solidFill>
              </a:rPr>
              <a:t>TEŞEKKÜRLER </a:t>
            </a:r>
            <a:r>
              <a:rPr lang="tr-TR" sz="4400" b="1" dirty="0" smtClean="0">
                <a:solidFill>
                  <a:srgbClr val="555557"/>
                </a:solidFill>
                <a:sym typeface="Wingdings" panose="05000000000000000000" pitchFamily="2" charset="2"/>
              </a:rPr>
              <a:t></a:t>
            </a:r>
            <a:endParaRPr lang="tr-TR" sz="4400" b="1" dirty="0" smtClean="0">
              <a:solidFill>
                <a:srgbClr val="555557"/>
              </a:solidFill>
            </a:endParaRPr>
          </a:p>
          <a:p>
            <a:pPr algn="ctr"/>
            <a:r>
              <a:rPr lang="tr-TR" sz="4400" b="1" dirty="0">
                <a:solidFill>
                  <a:srgbClr val="555557"/>
                </a:solidFill>
                <a:latin typeface="Bookman Old Style" panose="02050604050505020204" pitchFamily="18" charset="0"/>
              </a:rPr>
              <a:t>Doç. Dr. Yasemin </a:t>
            </a:r>
            <a:r>
              <a:rPr lang="tr-TR" sz="4400" b="1" dirty="0" smtClean="0">
                <a:solidFill>
                  <a:srgbClr val="555557"/>
                </a:solidFill>
                <a:latin typeface="Bookman Old Style" panose="02050604050505020204" pitchFamily="18" charset="0"/>
              </a:rPr>
              <a:t>GÜLLÜOĞLU</a:t>
            </a:r>
            <a:endParaRPr lang="tr-TR" sz="4400" b="1" dirty="0">
              <a:solidFill>
                <a:srgbClr val="555557"/>
              </a:solidFill>
              <a:latin typeface="Bookman Old Style" panose="02050604050505020204" pitchFamily="18" charset="0"/>
            </a:endParaRPr>
          </a:p>
          <a:p>
            <a:pPr algn="ctr"/>
            <a:endParaRPr lang="tr-TR" sz="4400" b="1" dirty="0">
              <a:solidFill>
                <a:srgbClr val="555557"/>
              </a:solidFill>
            </a:endParaRPr>
          </a:p>
          <a:p>
            <a:pPr algn="ctr"/>
            <a:endParaRPr lang="tr-TR" sz="4400" b="1" dirty="0" smtClean="0">
              <a:solidFill>
                <a:srgbClr val="555557"/>
              </a:solidFill>
            </a:endParaRPr>
          </a:p>
          <a:p>
            <a:pPr algn="ctr"/>
            <a:r>
              <a:rPr lang="tr-TR" sz="2400" b="1" i="1" dirty="0" smtClean="0">
                <a:solidFill>
                  <a:srgbClr val="555557"/>
                </a:solidFill>
              </a:rPr>
              <a:t>Ankara </a:t>
            </a:r>
            <a:r>
              <a:rPr lang="tr-TR" sz="2400" b="1" i="1" dirty="0" smtClean="0">
                <a:solidFill>
                  <a:srgbClr val="555557"/>
                </a:solidFill>
              </a:rPr>
              <a:t>Sosyal Bilimler Üniversitesi Medeni Hukuk Anabilim Dalı Öğretim Üyesi</a:t>
            </a:r>
          </a:p>
          <a:p>
            <a:pPr algn="ctr"/>
            <a:r>
              <a:rPr lang="tr-TR" sz="2400" b="1" i="1" dirty="0" smtClean="0">
                <a:solidFill>
                  <a:srgbClr val="555557"/>
                </a:solidFill>
              </a:rPr>
              <a:t>E-mail: yasemin.gulluoglu@asbu.edu.tr</a:t>
            </a: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2932688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6" y="108622"/>
            <a:ext cx="8520079" cy="6494085"/>
          </a:xfrm>
          <a:prstGeom prst="rect">
            <a:avLst/>
          </a:prstGeom>
          <a:noFill/>
        </p:spPr>
        <p:txBody>
          <a:bodyPr wrap="square" rtlCol="0">
            <a:spAutoFit/>
          </a:bodyPr>
          <a:lstStyle/>
          <a:p>
            <a:pPr algn="ctr"/>
            <a:endParaRPr lang="tr-TR" sz="2400" b="1" dirty="0">
              <a:solidFill>
                <a:srgbClr val="555557"/>
              </a:solidFill>
            </a:endParaRPr>
          </a:p>
          <a:p>
            <a:pPr algn="ctr"/>
            <a:r>
              <a:rPr lang="tr-TR" sz="3200" b="1" dirty="0" smtClean="0"/>
              <a:t>Aile Arabuluculuğunun Önemi</a:t>
            </a:r>
            <a:endParaRPr lang="tr-TR" sz="3200" dirty="0"/>
          </a:p>
          <a:p>
            <a:pPr algn="ctr"/>
            <a:endParaRPr lang="tr-TR" sz="2400" b="1" dirty="0" smtClean="0">
              <a:solidFill>
                <a:srgbClr val="555557"/>
              </a:solidFill>
            </a:endParaRPr>
          </a:p>
          <a:p>
            <a:pPr algn="ctr"/>
            <a:r>
              <a:rPr lang="tr-TR" sz="2400" dirty="0"/>
              <a:t>Aile </a:t>
            </a:r>
            <a:r>
              <a:rPr lang="tr-TR" sz="2400" dirty="0" smtClean="0"/>
              <a:t>arabuluculuğu farkındalık oluşturulması gereken bir alandır</a:t>
            </a:r>
          </a:p>
          <a:p>
            <a:pPr algn="ctr"/>
            <a:r>
              <a:rPr lang="tr-TR" sz="2400" b="1" dirty="0">
                <a:solidFill>
                  <a:srgbClr val="555557"/>
                </a:solidFill>
              </a:rPr>
              <a:t>Aile arabuluculuğunun konuları ve tartışılan konular kendine özgüdür </a:t>
            </a:r>
            <a:endParaRPr lang="tr-TR" sz="2400" b="1" dirty="0" smtClean="0">
              <a:solidFill>
                <a:srgbClr val="555557"/>
              </a:solidFill>
            </a:endParaRPr>
          </a:p>
          <a:p>
            <a:pPr algn="ctr"/>
            <a:r>
              <a:rPr lang="tr-TR" sz="2400" b="1" dirty="0" smtClean="0">
                <a:solidFill>
                  <a:srgbClr val="555557"/>
                </a:solidFill>
              </a:rPr>
              <a:t>Aile arabuluculuğu uygulamalarının </a:t>
            </a:r>
            <a:r>
              <a:rPr lang="tr-TR" sz="2400" b="1" dirty="0">
                <a:solidFill>
                  <a:srgbClr val="555557"/>
                </a:solidFill>
              </a:rPr>
              <a:t>geliştirilmesi gerekmektedir </a:t>
            </a:r>
            <a:endParaRPr lang="tr-TR" sz="2400" b="1" dirty="0" smtClean="0">
              <a:solidFill>
                <a:srgbClr val="555557"/>
              </a:solidFill>
            </a:endParaRPr>
          </a:p>
          <a:p>
            <a:pPr algn="ctr"/>
            <a:r>
              <a:rPr lang="tr-TR" sz="2400" b="1" dirty="0" smtClean="0">
                <a:solidFill>
                  <a:srgbClr val="555557"/>
                </a:solidFill>
              </a:rPr>
              <a:t>Çocuğun </a:t>
            </a:r>
            <a:r>
              <a:rPr lang="tr-TR" sz="2400" b="1" dirty="0">
                <a:solidFill>
                  <a:srgbClr val="555557"/>
                </a:solidFill>
              </a:rPr>
              <a:t>yüksek yararı </a:t>
            </a:r>
            <a:r>
              <a:rPr lang="tr-TR" sz="2400" b="1" dirty="0" smtClean="0">
                <a:solidFill>
                  <a:srgbClr val="555557"/>
                </a:solidFill>
              </a:rPr>
              <a:t>ile ilgili düzenlemeler hakim </a:t>
            </a:r>
            <a:r>
              <a:rPr lang="tr-TR" sz="2400" b="1" dirty="0">
                <a:solidFill>
                  <a:srgbClr val="555557"/>
                </a:solidFill>
              </a:rPr>
              <a:t>izne tabi </a:t>
            </a:r>
            <a:r>
              <a:rPr lang="tr-TR" sz="2400" b="1" dirty="0" smtClean="0">
                <a:solidFill>
                  <a:srgbClr val="555557"/>
                </a:solidFill>
              </a:rPr>
              <a:t>tutulmalıdır</a:t>
            </a:r>
          </a:p>
          <a:p>
            <a:pPr algn="ctr"/>
            <a:r>
              <a:rPr lang="tr-TR" sz="2400" b="1" dirty="0" smtClean="0">
                <a:solidFill>
                  <a:srgbClr val="555557"/>
                </a:solidFill>
              </a:rPr>
              <a:t> Aile arabuluculuğunun ayrı </a:t>
            </a:r>
            <a:r>
              <a:rPr lang="tr-TR" sz="2400" b="1" dirty="0">
                <a:solidFill>
                  <a:srgbClr val="555557"/>
                </a:solidFill>
              </a:rPr>
              <a:t>bir mevzuatının olmasının gerektiğini söyleyebiliriz </a:t>
            </a:r>
            <a:endParaRPr lang="tr-TR" sz="2400" b="1" dirty="0" smtClean="0">
              <a:solidFill>
                <a:srgbClr val="555557"/>
              </a:solidFill>
            </a:endParaRPr>
          </a:p>
          <a:p>
            <a:pPr algn="ctr"/>
            <a:r>
              <a:rPr lang="tr-TR" sz="2400" b="1" dirty="0" smtClean="0">
                <a:solidFill>
                  <a:srgbClr val="555557"/>
                </a:solidFill>
              </a:rPr>
              <a:t>Aile  arabuluculuğunda </a:t>
            </a:r>
            <a:r>
              <a:rPr lang="tr-TR" sz="2400" b="1" dirty="0">
                <a:solidFill>
                  <a:srgbClr val="555557"/>
                </a:solidFill>
              </a:rPr>
              <a:t>tarafların ihtiyaçlarının belirlenmesi </a:t>
            </a:r>
            <a:r>
              <a:rPr lang="tr-TR" sz="2400" b="1" dirty="0" smtClean="0">
                <a:solidFill>
                  <a:srgbClr val="555557"/>
                </a:solidFill>
              </a:rPr>
              <a:t>önemlidir</a:t>
            </a:r>
          </a:p>
          <a:p>
            <a:pPr algn="ctr"/>
            <a:r>
              <a:rPr lang="tr-TR" sz="2400" b="1" dirty="0" smtClean="0">
                <a:solidFill>
                  <a:srgbClr val="555557"/>
                </a:solidFill>
              </a:rPr>
              <a:t>Aile arabulucularının ciddi bir eğitime ve sınava tabi tutulduktan sonra sicile kaydedilmeleri gereklidir.</a:t>
            </a:r>
          </a:p>
          <a:p>
            <a:pPr algn="ctr"/>
            <a:r>
              <a:rPr lang="tr-TR" sz="2400" b="1" dirty="0" smtClean="0">
                <a:solidFill>
                  <a:srgbClr val="555557"/>
                </a:solidFill>
              </a:rPr>
              <a:t>Mutlaka uzman iletişimciler ile hareket edilmelidir.</a:t>
            </a: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1973055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7663636"/>
          </a:xfrm>
          <a:prstGeom prst="rect">
            <a:avLst/>
          </a:prstGeom>
          <a:noFill/>
        </p:spPr>
        <p:txBody>
          <a:bodyPr wrap="square" rtlCol="0">
            <a:spAutoFit/>
          </a:bodyPr>
          <a:lstStyle/>
          <a:p>
            <a:pPr algn="ctr"/>
            <a:r>
              <a:rPr lang="tr-TR" sz="4000" b="1" i="1" dirty="0"/>
              <a:t>Aile Bireylerinin Aralarındaki İletişimi Güçlendirmeyi Sağlamak:</a:t>
            </a:r>
            <a:r>
              <a:rPr lang="tr-TR" sz="4000" dirty="0"/>
              <a:t> </a:t>
            </a:r>
            <a:endParaRPr lang="tr-TR" sz="4000" dirty="0" smtClean="0"/>
          </a:p>
          <a:p>
            <a:pPr algn="ctr"/>
            <a:endParaRPr lang="tr-TR" sz="4000" dirty="0"/>
          </a:p>
          <a:p>
            <a:pPr algn="ctr"/>
            <a:r>
              <a:rPr lang="tr-TR" sz="3600" dirty="0" smtClean="0"/>
              <a:t>Arabuluculuk </a:t>
            </a:r>
            <a:r>
              <a:rPr lang="tr-TR" sz="3600" dirty="0"/>
              <a:t>süreci, aile üyeleri arasındaki iletişimi güçlendirmeyi amaçlar. Tarafların birbirlerini anlamalarını, duygularını ifade etmelerini ve karşılıklı olarak etkili bir şekilde iletişim kurmalarını sağlar. Böylece maddi konular yanında manevi olarak aile mefhumu güçlendirilmiş olur. </a:t>
            </a:r>
            <a:endParaRPr lang="tr-TR" sz="2400" b="1" dirty="0" smtClean="0">
              <a:solidFill>
                <a:srgbClr val="555557"/>
              </a:solidFill>
            </a:endParaRPr>
          </a:p>
          <a:p>
            <a:pPr algn="ctr"/>
            <a:endParaRPr lang="tr-TR" sz="2400" b="1" dirty="0" smtClean="0">
              <a:solidFill>
                <a:srgbClr val="555557"/>
              </a:solidFill>
            </a:endParaRPr>
          </a:p>
          <a:p>
            <a:pPr algn="ctr"/>
            <a:endParaRPr lang="tr-TR" sz="2400" dirty="0"/>
          </a:p>
          <a:p>
            <a:pPr algn="ct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807971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76197" y="463463"/>
            <a:ext cx="8520079" cy="7417415"/>
          </a:xfrm>
          <a:prstGeom prst="rect">
            <a:avLst/>
          </a:prstGeom>
          <a:noFill/>
        </p:spPr>
        <p:txBody>
          <a:bodyPr wrap="square" rtlCol="0">
            <a:spAutoFit/>
          </a:bodyPr>
          <a:lstStyle/>
          <a:p>
            <a:pPr algn="ctr"/>
            <a:endParaRPr lang="tr-TR" sz="2400" b="1" i="1" dirty="0" smtClean="0"/>
          </a:p>
          <a:p>
            <a:pPr algn="ctr"/>
            <a:endParaRPr lang="tr-TR" sz="2400" b="1" i="1" dirty="0"/>
          </a:p>
          <a:p>
            <a:pPr algn="ctr"/>
            <a:endParaRPr lang="tr-TR" sz="2400" b="1" i="1" dirty="0" smtClean="0"/>
          </a:p>
          <a:p>
            <a:pPr algn="ctr"/>
            <a:r>
              <a:rPr lang="tr-TR" sz="2800" b="1" i="1" dirty="0" smtClean="0"/>
              <a:t>Aile </a:t>
            </a:r>
            <a:r>
              <a:rPr lang="tr-TR" sz="2800" b="1" i="1" dirty="0"/>
              <a:t>Bireyleri Arasında Uzun Süreli Çözümler Sağlamak:</a:t>
            </a:r>
            <a:r>
              <a:rPr lang="tr-TR" sz="2800" dirty="0"/>
              <a:t> </a:t>
            </a:r>
            <a:endParaRPr lang="tr-TR" sz="2800" dirty="0" smtClean="0"/>
          </a:p>
          <a:p>
            <a:pPr algn="ctr"/>
            <a:endParaRPr lang="tr-TR" sz="2800" dirty="0"/>
          </a:p>
          <a:p>
            <a:pPr algn="ctr"/>
            <a:r>
              <a:rPr lang="tr-TR" sz="2800" dirty="0" smtClean="0"/>
              <a:t>Aile </a:t>
            </a:r>
            <a:r>
              <a:rPr lang="tr-TR" sz="2800" dirty="0"/>
              <a:t>arabuluculuğu, sadece mevcut anlaşmazlıkların konuşulduğu ve çözüm bulduğu bir alan değildir. Aynı zamanda ileriye dönük olarak gelecekte ortaya çıkabilecek sorunların da önlenmesine yardımcı olur. Mesela çocukların mezuniyet töreni, evlilik merasimi gibi durumlarda anne ve babanın bir araya gelebilmeleri söylenebilir. Tüm bu sebepler ile taraflar arasında uzun süreli ve sürdürülebilir çözümler geliştirilmesini teşvik edilmiş </a:t>
            </a:r>
            <a:r>
              <a:rPr lang="tr-TR" sz="2800" dirty="0" smtClean="0"/>
              <a:t>olacaktır.</a:t>
            </a:r>
            <a:endParaRPr lang="tr-TR" sz="2800" b="1" dirty="0" smtClean="0">
              <a:solidFill>
                <a:srgbClr val="555557"/>
              </a:solidFill>
            </a:endParaRPr>
          </a:p>
          <a:p>
            <a:pPr algn="ctr"/>
            <a:endParaRPr lang="tr-TR" sz="2400" dirty="0"/>
          </a:p>
          <a:p>
            <a:pPr algn="ct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1824235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794561" y="326985"/>
            <a:ext cx="8520079" cy="6001643"/>
          </a:xfrm>
          <a:prstGeom prst="rect">
            <a:avLst/>
          </a:prstGeom>
          <a:noFill/>
        </p:spPr>
        <p:txBody>
          <a:bodyPr wrap="square" rtlCol="0">
            <a:spAutoFit/>
          </a:bodyPr>
          <a:lstStyle/>
          <a:p>
            <a:pPr algn="ctr"/>
            <a:endParaRPr lang="tr-TR" sz="2400" dirty="0" smtClean="0"/>
          </a:p>
          <a:p>
            <a:pPr algn="ctr"/>
            <a:r>
              <a:rPr lang="tr-TR" sz="3600" b="1" i="1" dirty="0"/>
              <a:t>Aile Bireylerinin Aralarındaki </a:t>
            </a:r>
            <a:r>
              <a:rPr lang="tr-TR" sz="3600" b="1" dirty="0"/>
              <a:t>Hakların ve İhtiyaçların Korunmasını Sağlamak:</a:t>
            </a:r>
            <a:r>
              <a:rPr lang="tr-TR" sz="3600" dirty="0"/>
              <a:t> </a:t>
            </a:r>
            <a:r>
              <a:rPr lang="tr-TR" sz="3200" dirty="0"/>
              <a:t>Arabulucu, tarafların haklarını ve ihtiyaçlarını dengeli bir şekilde gözetir. Adalet ve eşitlik ilkelerine dayanarak, her bir tarafın çıkarlarını korur ve adil bir çözüm bulunmasını sağlar. İleride doğabilecek haklarını kaybetmemeleri için ve uyuşmazlığın çözüm sürecinden daha fazlası yani ilerisi için tarafların haklarını ve ihtiyaçlarına değinerek ilerideki ilişkileri de sağlamlaştırmış olacaktır.</a:t>
            </a:r>
            <a:endParaRPr lang="tr-TR" sz="3200" b="1" dirty="0" smtClean="0">
              <a:solidFill>
                <a:srgbClr val="555557"/>
              </a:solidFill>
            </a:endParaRPr>
          </a:p>
        </p:txBody>
      </p:sp>
    </p:spTree>
    <p:extLst>
      <p:ext uri="{BB962C8B-B14F-4D97-AF65-F5344CB8AC3E}">
        <p14:creationId xmlns:p14="http://schemas.microsoft.com/office/powerpoint/2010/main" val="3689751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614508" y="-112354"/>
            <a:ext cx="8676984" cy="7725192"/>
          </a:xfrm>
          <a:prstGeom prst="rect">
            <a:avLst/>
          </a:prstGeom>
          <a:noFill/>
        </p:spPr>
        <p:txBody>
          <a:bodyPr wrap="square" rtlCol="0">
            <a:spAutoFit/>
          </a:bodyPr>
          <a:lstStyle/>
          <a:p>
            <a:pPr algn="ctr"/>
            <a:endParaRPr lang="tr-TR" sz="2400" b="1" dirty="0" smtClean="0">
              <a:solidFill>
                <a:srgbClr val="555557"/>
              </a:solidFill>
            </a:endParaRPr>
          </a:p>
          <a:p>
            <a:pPr algn="ctr"/>
            <a:endParaRPr lang="tr-TR" sz="2400" b="1" dirty="0">
              <a:solidFill>
                <a:srgbClr val="555557"/>
              </a:solidFill>
            </a:endParaRPr>
          </a:p>
          <a:p>
            <a:pPr lvl="0"/>
            <a:r>
              <a:rPr lang="tr-TR" sz="3200" b="1" dirty="0"/>
              <a:t>TÜRK AİLE YAPISI AÇISINDAN AİLE ARABULUCUĞU</a:t>
            </a:r>
            <a:endParaRPr lang="tr-TR" sz="3200" dirty="0"/>
          </a:p>
          <a:p>
            <a:pPr algn="ctr"/>
            <a:r>
              <a:rPr lang="tr-TR" sz="3200" dirty="0"/>
              <a:t>	</a:t>
            </a:r>
            <a:r>
              <a:rPr lang="tr-TR" sz="2400" dirty="0"/>
              <a:t>Türk aile yapısının yıllar boyunca uzun sürmesinin en önemli nedenlerinden bir tanesi de aile içinde ya da aileye yakın çevredeki kişilerin çözümün boşanma olmayacağı yönünde aileler ile konuşması görüşmesi ve boşanma yolunun önüne geçilmesidir. Aslında uzman aile arabulucusu almış </a:t>
            </a:r>
            <a:r>
              <a:rPr lang="tr-TR" sz="2400" dirty="0" smtClean="0"/>
              <a:t>olduğu </a:t>
            </a:r>
            <a:r>
              <a:rPr lang="tr-TR" sz="2400" dirty="0"/>
              <a:t>eğitim ve gelenekçi yaklaşımı ile bir nevi eski dönemlerde yapılan çözüm bulan aile büyüklerinin veya ailede sevilen kişilerin işlerini profesyonel şekilde yapmasıdır. Aile hukukunda Arabuluculuk tam anlamıyla uygulanabilirse aile bireylerinin kendi aralarında ve sonrasında çocuklarıyla olan ilişkilerini düzene koyup bu ilişkilerin sürekliliğini sağlamakta önemli bir çözüm yolu olabileceği geçmiş toplumsal kurallarla doğruluk kazanmaktadır</a:t>
            </a:r>
            <a:r>
              <a:rPr lang="tr-TR" dirty="0" smtClean="0"/>
              <a:t>.</a:t>
            </a:r>
            <a:endParaRPr lang="tr-TR" b="1" dirty="0">
              <a:solidFill>
                <a:srgbClr val="555557"/>
              </a:solidFill>
            </a:endParaRPr>
          </a:p>
          <a:p>
            <a:pPr algn="ctr"/>
            <a:endParaRPr lang="tr-TR" sz="2400" b="1" dirty="0" smtClean="0">
              <a:solidFill>
                <a:srgbClr val="555557"/>
              </a:solidFill>
            </a:endParaRPr>
          </a:p>
          <a:p>
            <a:pPr algn="ctr"/>
            <a:endParaRPr lang="tr-TR" sz="2400" dirty="0"/>
          </a:p>
          <a:p>
            <a:pPr algn="ctr"/>
            <a:endParaRPr lang="tr-TR" sz="2400" b="1" dirty="0" smtClean="0">
              <a:solidFill>
                <a:srgbClr val="555557"/>
              </a:solidFill>
            </a:endParaRP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545987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556182" y="-617192"/>
            <a:ext cx="8520079" cy="7109639"/>
          </a:xfrm>
          <a:prstGeom prst="rect">
            <a:avLst/>
          </a:prstGeom>
          <a:noFill/>
        </p:spPr>
        <p:txBody>
          <a:bodyPr wrap="square" rtlCol="0">
            <a:spAutoFit/>
          </a:bodyPr>
          <a:lstStyle/>
          <a:p>
            <a:pPr algn="ctr"/>
            <a:endParaRPr lang="tr-TR" sz="2400" b="1" dirty="0">
              <a:solidFill>
                <a:srgbClr val="555557"/>
              </a:solidFill>
            </a:endParaRPr>
          </a:p>
          <a:p>
            <a:pPr algn="ctr"/>
            <a:endParaRPr lang="tr-TR" sz="2400" dirty="0" smtClean="0"/>
          </a:p>
          <a:p>
            <a:pPr algn="ctr"/>
            <a:endParaRPr lang="tr-TR" sz="2400" dirty="0"/>
          </a:p>
          <a:p>
            <a:pPr algn="ctr"/>
            <a:endParaRPr lang="tr-TR" sz="2400" dirty="0" smtClean="0"/>
          </a:p>
          <a:p>
            <a:r>
              <a:rPr lang="tr-TR" sz="2800" dirty="0"/>
              <a:t>Aile arabuluculuğu yapmak isteyen arabulucunun hukukçu kimliğinin dışında ciddi anlamda kendini </a:t>
            </a:r>
            <a:r>
              <a:rPr lang="tr-TR" sz="2800" b="1" i="1" dirty="0"/>
              <a:t>aile hukuku, pedagoji, sosyoloji, psikoloji, iletişim konularında uzman şiddetsiz iletişim</a:t>
            </a:r>
            <a:r>
              <a:rPr lang="tr-TR" sz="2800" dirty="0"/>
              <a:t> konularında yetiştirmiş olması gerekir. Devletin yargı sistemine bu kişileri dâhil etmesi gerekir. Boşanma davası açılmadan önce gidilmesi gereken bir yol olmalıdır. Vatandaşın güven kazanabilmesi için de öncelikle ya adliyelerde ya da özel aile arabuluculuğu merkezlerinde görüşmelerin yapılması sağlanmalıdır. Devlet eliyle yürütülmesi halinde daha hızlı sonuç elde edileceğini düşünmekteyim</a:t>
            </a:r>
            <a:r>
              <a:rPr lang="tr-TR" sz="3200" dirty="0"/>
              <a:t>. </a:t>
            </a:r>
          </a:p>
          <a:p>
            <a:pPr algn="ctr"/>
            <a:endParaRPr lang="tr-TR" sz="2400" b="1" dirty="0">
              <a:solidFill>
                <a:srgbClr val="555557"/>
              </a:solidFill>
            </a:endParaRPr>
          </a:p>
          <a:p>
            <a:pPr algn="ctr"/>
            <a:endParaRPr lang="tr-TR" sz="2400" b="1" dirty="0" smtClean="0">
              <a:solidFill>
                <a:srgbClr val="555557"/>
              </a:solidFill>
            </a:endParaRPr>
          </a:p>
        </p:txBody>
      </p:sp>
    </p:spTree>
    <p:extLst>
      <p:ext uri="{BB962C8B-B14F-4D97-AF65-F5344CB8AC3E}">
        <p14:creationId xmlns:p14="http://schemas.microsoft.com/office/powerpoint/2010/main" val="3417486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2034</TotalTime>
  <Words>1880</Words>
  <Application>Microsoft Office PowerPoint</Application>
  <PresentationFormat>A4 Kağıt (210x297 mm)</PresentationFormat>
  <Paragraphs>165</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Yasemin Güllüoğlu</cp:lastModifiedBy>
  <cp:revision>30</cp:revision>
  <dcterms:created xsi:type="dcterms:W3CDTF">2018-01-09T09:15:13Z</dcterms:created>
  <dcterms:modified xsi:type="dcterms:W3CDTF">2024-11-28T13:41:02Z</dcterms:modified>
</cp:coreProperties>
</file>