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343" r:id="rId4"/>
    <p:sldId id="345" r:id="rId5"/>
    <p:sldId id="341" r:id="rId6"/>
    <p:sldId id="348" r:id="rId7"/>
    <p:sldId id="349" r:id="rId8"/>
    <p:sldId id="351" r:id="rId9"/>
    <p:sldId id="350" r:id="rId10"/>
    <p:sldId id="352" r:id="rId11"/>
    <p:sldId id="34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3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40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tr-TR" smtClean="0"/>
              <a:pPr/>
              <a:t>28.11.2024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tr-TR" smtClean="0"/>
              <a:pPr/>
              <a:t>28.11.2024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</a:t>
            </a:r>
            <a:r>
              <a:rPr lang="tr-TR" noProof="0" dirty="0"/>
              <a:t>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28.11.2024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28.11.2024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28.11.2024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28.11.2024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7" name="Gr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28.11.2024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Düz Bağlayıcı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Düz Bağlayıcı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Resim Yer Tutucus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tr-TR"/>
              <a:t>Resim eklemek için simgeyi tıklatın</a:t>
            </a:r>
            <a:endParaRPr lang="tr-TR" dirty="0"/>
          </a:p>
        </p:txBody>
      </p:sp>
      <p:sp>
        <p:nvSpPr>
          <p:cNvPr id="19" name="Talimat Metni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1">
              <a:buNone/>
            </a:pPr>
            <a:r>
              <a:rPr lang="tr-TR" sz="1200" b="1" i="1" dirty="0">
                <a:latin typeface="Arial"/>
                <a:ea typeface="+mn-ea"/>
                <a:cs typeface="Arial"/>
              </a:rPr>
              <a:t>NOT:</a:t>
            </a:r>
          </a:p>
          <a:p>
            <a:pPr algn="l" defTabSz="914400" rtl="1">
              <a:buNone/>
            </a:pPr>
            <a:r>
              <a:rPr lang="tr-TR" sz="1200" b="0" i="1" dirty="0">
                <a:latin typeface="Arial"/>
                <a:ea typeface="+mn-ea"/>
                <a:cs typeface="Arial"/>
              </a:rPr>
              <a:t>Bu slayt üzerindeki resmi değiştirmek için resmi seçin ve silin. Ardından, kendi resminizi eklemek için yer tutucudaki Resimler simgesini tıklatın.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Düz Bağlayıcı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Düz Bağlayıcı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Dikdörtgen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grpSp>
          <p:nvGrpSpPr>
            <p:cNvPr id="11" name="Gr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Düz Bağlayıcı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Bağlayıcı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28.11.2024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28.11.2024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28.11.2024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28.11.2024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28.11.2024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tr-TR" smtClean="0"/>
              <a:pPr/>
              <a:t>28.11.2024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</a:t>
            </a:r>
            <a:r>
              <a:rPr lang="tr-TR" noProof="0" dirty="0"/>
              <a:t>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tr-TR" smtClean="0"/>
              <a:pPr/>
              <a:t>28.11.2024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15" name="Gr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Düz Bağlayıcı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ctrTitle"/>
          </p:nvPr>
        </p:nvSpPr>
        <p:spPr>
          <a:xfrm>
            <a:off x="781050" y="2752725"/>
            <a:ext cx="6057900" cy="175906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ARABULUCULUKTA YAPAY ZEKA</a:t>
            </a:r>
            <a:endParaRPr lang="tr-TR" sz="4400" b="0" i="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tr-TR" sz="1800" b="0" i="0" dirty="0"/>
              <a:t>	</a:t>
            </a:r>
            <a:r>
              <a:rPr lang="tr-TR" sz="2000" b="1" i="0" dirty="0">
                <a:latin typeface="Calibri" panose="020F0502020204030204" pitchFamily="34" charset="0"/>
              </a:rPr>
              <a:t>PROF. DR. SELDAĞ GÜNEŞ PESCHKE</a:t>
            </a:r>
          </a:p>
          <a:p>
            <a:pPr marL="0" indent="0" algn="l">
              <a:spcBef>
                <a:spcPts val="0"/>
              </a:spcBef>
              <a:buNone/>
            </a:pPr>
            <a:endParaRPr lang="tr-TR" dirty="0">
              <a:latin typeface="Calibri" panose="020F050202020403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tr-TR" sz="1800" b="0" i="0" dirty="0">
                <a:latin typeface="Calibri" panose="020F0502020204030204" pitchFamily="34" charset="0"/>
              </a:rPr>
              <a:t>	</a:t>
            </a:r>
            <a:r>
              <a:rPr lang="en-US" sz="1800" b="0" i="0" dirty="0">
                <a:latin typeface="Calibri" panose="020F0502020204030204" pitchFamily="34" charset="0"/>
              </a:rPr>
              <a:t>Ankara </a:t>
            </a:r>
            <a:r>
              <a:rPr lang="tr-TR" sz="1800" b="0" i="0" dirty="0">
                <a:latin typeface="Calibri" panose="020F0502020204030204" pitchFamily="34" charset="0"/>
              </a:rPr>
              <a:t>Yıldırım Beyazıt Üniversitesi Hukuk Fakültesi</a:t>
            </a:r>
          </a:p>
        </p:txBody>
      </p:sp>
      <p:pic>
        <p:nvPicPr>
          <p:cNvPr id="1026" name="Picture 2" descr="Ankara Yıldırım Beyazıt Üniversitesi Logo PNG vector in SV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62" y="359059"/>
            <a:ext cx="1793962" cy="134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ürk Dünyası Arabulucular Birliği (@tdarbbirligi) / 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95" y="361597"/>
            <a:ext cx="1267698" cy="126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om Conflict to Resolution: Unleashing AI's Potential in Mediation –  MANEUVER MED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142" y="372427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ediation and AI: The Silent Revolution - How Human is ChatGPT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97" y="21467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4000" dirty="0"/>
              <a:t>TEŞEKKÜR EDERİM … 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359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Hukukta</a:t>
            </a:r>
            <a:r>
              <a:rPr lang="en-US" dirty="0"/>
              <a:t> </a:t>
            </a:r>
            <a:r>
              <a:rPr lang="en-US" dirty="0" err="1"/>
              <a:t>Dijitallesme</a:t>
            </a:r>
            <a:r>
              <a:rPr lang="en-US" dirty="0"/>
              <a:t> - </a:t>
            </a:r>
            <a:r>
              <a:rPr lang="en-US" dirty="0" err="1"/>
              <a:t>LegalTech</a:t>
            </a:r>
            <a:endParaRPr lang="de-DE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3192087"/>
            <a:ext cx="4914900" cy="20615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“ </a:t>
            </a:r>
            <a:r>
              <a:rPr lang="en-US" dirty="0" err="1"/>
              <a:t>Sayın</a:t>
            </a:r>
            <a:r>
              <a:rPr lang="en-US" dirty="0"/>
              <a:t> </a:t>
            </a:r>
            <a:r>
              <a:rPr lang="en-US" dirty="0" err="1"/>
              <a:t>Başkan</a:t>
            </a:r>
            <a:r>
              <a:rPr lang="en-US" dirty="0"/>
              <a:t>. 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mahkeme</a:t>
            </a:r>
            <a:r>
              <a:rPr lang="en-US" dirty="0"/>
              <a:t> </a:t>
            </a:r>
            <a:r>
              <a:rPr lang="en-US" dirty="0" err="1"/>
              <a:t>yargıcı</a:t>
            </a:r>
            <a:r>
              <a:rPr lang="en-US" dirty="0"/>
              <a:t> </a:t>
            </a:r>
            <a:r>
              <a:rPr lang="en-US" dirty="0" err="1"/>
              <a:t>kurmak</a:t>
            </a:r>
            <a:r>
              <a:rPr lang="en-US" dirty="0"/>
              <a:t> </a:t>
            </a:r>
            <a:r>
              <a:rPr lang="en-US" dirty="0" err="1"/>
              <a:t>mı</a:t>
            </a:r>
            <a:r>
              <a:rPr lang="en-US" dirty="0"/>
              <a:t> </a:t>
            </a:r>
            <a:r>
              <a:rPr lang="en-US" dirty="0" err="1"/>
              <a:t>istersiniz</a:t>
            </a:r>
            <a:r>
              <a:rPr lang="en-US" dirty="0"/>
              <a:t> </a:t>
            </a:r>
            <a:r>
              <a:rPr lang="en-US" dirty="0" err="1"/>
              <a:t>yoksa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yargıcı</a:t>
            </a:r>
            <a:r>
              <a:rPr lang="en-US" dirty="0"/>
              <a:t> </a:t>
            </a:r>
            <a:r>
              <a:rPr lang="en-US" dirty="0" err="1"/>
              <a:t>güncellemek</a:t>
            </a:r>
            <a:r>
              <a:rPr lang="en-US" dirty="0"/>
              <a:t> mi? ” </a:t>
            </a:r>
            <a:endParaRPr lang="de-DE" dirty="0"/>
          </a:p>
        </p:txBody>
      </p:sp>
      <p:pic>
        <p:nvPicPr>
          <p:cNvPr id="6146" name="Picture 2" descr="No photo description available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43686"/>
            <a:ext cx="4767472" cy="34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4900" y="464694"/>
            <a:ext cx="9980682" cy="509667"/>
          </a:xfrm>
        </p:spPr>
        <p:txBody>
          <a:bodyPr/>
          <a:lstStyle/>
          <a:p>
            <a:r>
              <a:rPr lang="en-US" dirty="0" err="1"/>
              <a:t>Hukukta</a:t>
            </a:r>
            <a:r>
              <a:rPr lang="en-US" dirty="0"/>
              <a:t> </a:t>
            </a:r>
            <a:r>
              <a:rPr lang="en-US" dirty="0" err="1"/>
              <a:t>Dijitallesme</a:t>
            </a:r>
            <a:r>
              <a:rPr lang="en-US" dirty="0"/>
              <a:t> - </a:t>
            </a:r>
            <a:r>
              <a:rPr lang="en-US" dirty="0" err="1"/>
              <a:t>LegalTech</a:t>
            </a:r>
            <a:endParaRPr lang="de-DE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sz="6000" b="1" dirty="0">
                <a:solidFill>
                  <a:srgbClr val="00B0F0"/>
                </a:solidFill>
              </a:rPr>
              <a:t>+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		</a:t>
            </a:r>
          </a:p>
          <a:p>
            <a:pPr marL="0" indent="0">
              <a:buNone/>
            </a:pPr>
            <a:r>
              <a:rPr lang="en-US" sz="6600" b="1" dirty="0">
                <a:solidFill>
                  <a:srgbClr val="00B0F0"/>
                </a:solidFill>
              </a:rPr>
              <a:t>			+</a:t>
            </a:r>
            <a:endParaRPr lang="de-DE" sz="6600" b="1" dirty="0">
              <a:solidFill>
                <a:srgbClr val="00B0F0"/>
              </a:solidFill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2464008" y="3410457"/>
            <a:ext cx="2196683" cy="118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Teknoloji</a:t>
            </a:r>
            <a:endParaRPr lang="de-DE" dirty="0"/>
          </a:p>
        </p:txBody>
      </p:sp>
      <p:sp>
        <p:nvSpPr>
          <p:cNvPr id="9" name="Oval 8"/>
          <p:cNvSpPr/>
          <p:nvPr/>
        </p:nvSpPr>
        <p:spPr>
          <a:xfrm>
            <a:off x="4389626" y="5192414"/>
            <a:ext cx="2223229" cy="9797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Yazılım</a:t>
            </a:r>
            <a:endParaRPr lang="de-DE" dirty="0"/>
          </a:p>
        </p:txBody>
      </p:sp>
      <p:pic>
        <p:nvPicPr>
          <p:cNvPr id="1026" name="Picture 2" descr="Legaltech, the importance of its implementation in México | GP&amp;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10" y="2113613"/>
            <a:ext cx="3813422" cy="25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1104900" y="1701384"/>
            <a:ext cx="2780676" cy="712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Hukuk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19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Hukukta</a:t>
            </a:r>
            <a:r>
              <a:rPr lang="en-US" dirty="0"/>
              <a:t> </a:t>
            </a:r>
            <a:r>
              <a:rPr lang="en-US" dirty="0" err="1"/>
              <a:t>Dijitallesme</a:t>
            </a:r>
            <a:r>
              <a:rPr lang="en-US" dirty="0"/>
              <a:t> - </a:t>
            </a:r>
            <a:r>
              <a:rPr lang="en-US" dirty="0" err="1"/>
              <a:t>LegalTech</a:t>
            </a:r>
            <a:endParaRPr lang="de-DE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LegalTech</a:t>
            </a:r>
            <a:r>
              <a:rPr lang="en-US" sz="2400" dirty="0"/>
              <a:t>, </a:t>
            </a:r>
            <a:r>
              <a:rPr lang="en-US" sz="2400" dirty="0" err="1"/>
              <a:t>hukuk</a:t>
            </a:r>
            <a:r>
              <a:rPr lang="en-US" sz="2400" dirty="0"/>
              <a:t> </a:t>
            </a:r>
            <a:r>
              <a:rPr lang="en-US" sz="2400" dirty="0" err="1"/>
              <a:t>uygulamalarının</a:t>
            </a:r>
            <a:r>
              <a:rPr lang="en-US" sz="2400" dirty="0"/>
              <a:t> </a:t>
            </a:r>
            <a:r>
              <a:rPr lang="en-US" sz="2400" dirty="0" err="1"/>
              <a:t>çeşitli</a:t>
            </a:r>
            <a:r>
              <a:rPr lang="en-US" sz="2400" dirty="0"/>
              <a:t> </a:t>
            </a:r>
            <a:r>
              <a:rPr lang="en-US" sz="2400" dirty="0" err="1"/>
              <a:t>yönlerini</a:t>
            </a:r>
            <a:r>
              <a:rPr lang="en-US" sz="2400" dirty="0"/>
              <a:t> </a:t>
            </a:r>
            <a:r>
              <a:rPr lang="en-US" sz="2400" dirty="0" err="1"/>
              <a:t>geliştirmek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tasarlanmış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lvl="1"/>
            <a:r>
              <a:rPr lang="en-US" sz="2400" dirty="0" err="1"/>
              <a:t>dijital</a:t>
            </a:r>
            <a:r>
              <a:rPr lang="en-US" sz="2400" dirty="0"/>
              <a:t> </a:t>
            </a:r>
            <a:r>
              <a:rPr lang="en-US" sz="2400" dirty="0" err="1"/>
              <a:t>araçlar</a:t>
            </a:r>
            <a:r>
              <a:rPr lang="en-US" sz="2400" dirty="0"/>
              <a:t>, </a:t>
            </a:r>
          </a:p>
          <a:p>
            <a:pPr lvl="1"/>
            <a:r>
              <a:rPr lang="en-US" sz="2400" dirty="0" err="1"/>
              <a:t>yazılımlar</a:t>
            </a:r>
            <a:r>
              <a:rPr lang="en-US" sz="2400" dirty="0"/>
              <a:t>, </a:t>
            </a:r>
          </a:p>
          <a:p>
            <a:pPr lvl="1"/>
            <a:r>
              <a:rPr lang="en-US" sz="2400" dirty="0" err="1"/>
              <a:t>uygulamalar</a:t>
            </a:r>
            <a:r>
              <a:rPr lang="en-US" sz="2400" dirty="0"/>
              <a:t> </a:t>
            </a:r>
          </a:p>
          <a:p>
            <a:pPr lvl="1"/>
            <a:r>
              <a:rPr lang="en-US" sz="2400" dirty="0" err="1"/>
              <a:t>platformlar</a:t>
            </a:r>
            <a:endParaRPr lang="de-DE" sz="2400" dirty="0"/>
          </a:p>
        </p:txBody>
      </p:sp>
      <p:pic>
        <p:nvPicPr>
          <p:cNvPr id="8" name="Picture 2" descr="Shaping the Future of Law: Legal Tech Conference Dublin 2024 — La Touche  Train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61" y="1600200"/>
            <a:ext cx="3829987" cy="21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iro.medium.com/v2/resize:fit:1050/1*jCXBlPlq771tnrbF4J5XdQ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92" y="3447189"/>
            <a:ext cx="4170639" cy="23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Arabuluculuk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Yapay</a:t>
            </a:r>
            <a:r>
              <a:rPr lang="de-DE" dirty="0"/>
              <a:t> Zeka</a:t>
            </a:r>
          </a:p>
        </p:txBody>
      </p:sp>
      <p:pic>
        <p:nvPicPr>
          <p:cNvPr id="4" name="Picture 12" descr="Waage Stock Illustration | Adobe 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45" y="1342710"/>
            <a:ext cx="7195278" cy="455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5269043" y="3087973"/>
            <a:ext cx="1851286" cy="667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Yapay</a:t>
            </a:r>
            <a:r>
              <a:rPr lang="en-US" dirty="0"/>
              <a:t> </a:t>
            </a:r>
            <a:r>
              <a:rPr lang="en-US" dirty="0" err="1"/>
              <a:t>Zeka</a:t>
            </a:r>
            <a:endParaRPr lang="de-DE" dirty="0"/>
          </a:p>
        </p:txBody>
      </p:sp>
      <p:sp>
        <p:nvSpPr>
          <p:cNvPr id="7" name="Oval 6"/>
          <p:cNvSpPr/>
          <p:nvPr/>
        </p:nvSpPr>
        <p:spPr>
          <a:xfrm>
            <a:off x="6802832" y="3170419"/>
            <a:ext cx="1883968" cy="1514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Blockchain</a:t>
            </a:r>
            <a:endParaRPr lang="de-DE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5194092" y="3762648"/>
            <a:ext cx="1767488" cy="1004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Nesnelerin</a:t>
            </a:r>
            <a:r>
              <a:rPr lang="en-US" dirty="0"/>
              <a:t> </a:t>
            </a:r>
            <a:r>
              <a:rPr lang="en-US" dirty="0" err="1"/>
              <a:t>İnterneti</a:t>
            </a:r>
            <a:r>
              <a:rPr lang="en-US" dirty="0"/>
              <a:t> (</a:t>
            </a:r>
            <a:r>
              <a:rPr lang="en-US" dirty="0" err="1"/>
              <a:t>IoT</a:t>
            </a:r>
            <a:r>
              <a:rPr lang="en-US" dirty="0"/>
              <a:t>)</a:t>
            </a:r>
            <a:endParaRPr lang="de-DE" dirty="0"/>
          </a:p>
        </p:txBody>
      </p:sp>
      <p:pic>
        <p:nvPicPr>
          <p:cNvPr id="9" name="Picture 10" descr="What is a Divorce Mediator? - Weinberger Mediation Cen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81" y="3927598"/>
            <a:ext cx="3110458" cy="21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02208"/>
          </a:xfrm>
        </p:spPr>
        <p:txBody>
          <a:bodyPr/>
          <a:lstStyle/>
          <a:p>
            <a:r>
              <a:rPr lang="de-DE" dirty="0" err="1"/>
              <a:t>Arabuluculukta</a:t>
            </a:r>
            <a:r>
              <a:rPr lang="de-DE" dirty="0"/>
              <a:t> </a:t>
            </a:r>
            <a:r>
              <a:rPr lang="de-DE" dirty="0" err="1"/>
              <a:t>Yapay</a:t>
            </a:r>
            <a:r>
              <a:rPr lang="de-DE" dirty="0"/>
              <a:t> </a:t>
            </a:r>
            <a:r>
              <a:rPr lang="de-DE" dirty="0" err="1"/>
              <a:t>Zekanın</a:t>
            </a:r>
            <a:r>
              <a:rPr lang="de-DE" dirty="0"/>
              <a:t> </a:t>
            </a:r>
            <a:r>
              <a:rPr lang="de-DE" dirty="0" err="1"/>
              <a:t>Rolü</a:t>
            </a:r>
            <a:endParaRPr lang="de-D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Yapay</a:t>
            </a:r>
            <a:r>
              <a:rPr lang="en-US" dirty="0"/>
              <a:t> </a:t>
            </a:r>
            <a:r>
              <a:rPr lang="en-US" dirty="0" err="1"/>
              <a:t>zeka</a:t>
            </a:r>
            <a:r>
              <a:rPr lang="en-US" dirty="0"/>
              <a:t>, </a:t>
            </a:r>
          </a:p>
          <a:p>
            <a:endParaRPr lang="en-US" dirty="0"/>
          </a:p>
          <a:p>
            <a:pPr lvl="1"/>
            <a:r>
              <a:rPr lang="en-US" dirty="0" err="1"/>
              <a:t>gelişmiş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işleme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tahmine</a:t>
            </a:r>
            <a:r>
              <a:rPr lang="en-US" dirty="0"/>
              <a:t> </a:t>
            </a:r>
            <a:r>
              <a:rPr lang="en-US" dirty="0" err="1"/>
              <a:t>dayalı</a:t>
            </a:r>
            <a:r>
              <a:rPr lang="en-US" dirty="0"/>
              <a:t> </a:t>
            </a:r>
            <a:r>
              <a:rPr lang="en-US" dirty="0" err="1"/>
              <a:t>analitik</a:t>
            </a:r>
            <a:r>
              <a:rPr lang="en-US" dirty="0"/>
              <a:t>, </a:t>
            </a:r>
            <a:r>
              <a:rPr lang="en-US" dirty="0" err="1"/>
              <a:t>ve</a:t>
            </a:r>
            <a:endParaRPr lang="en-US" dirty="0"/>
          </a:p>
          <a:p>
            <a:pPr lvl="1"/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araçları</a:t>
            </a:r>
            <a:r>
              <a:rPr lang="en-US" dirty="0"/>
              <a:t> aracılığıyla </a:t>
            </a:r>
            <a:r>
              <a:rPr lang="en-US" dirty="0" err="1"/>
              <a:t>arabulucuları</a:t>
            </a:r>
            <a:r>
              <a:rPr lang="en-US" dirty="0"/>
              <a:t> </a:t>
            </a:r>
            <a:r>
              <a:rPr lang="en-US" dirty="0" err="1"/>
              <a:t>güçlendirir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Bu durum; 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arabulucuların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bilinçli</a:t>
            </a:r>
            <a:r>
              <a:rPr lang="en-US" dirty="0"/>
              <a:t> </a:t>
            </a:r>
            <a:r>
              <a:rPr lang="en-US" dirty="0" err="1"/>
              <a:t>kararlar</a:t>
            </a:r>
            <a:r>
              <a:rPr lang="en-US" dirty="0"/>
              <a:t> </a:t>
            </a:r>
            <a:r>
              <a:rPr lang="en-US" dirty="0" err="1"/>
              <a:t>almasına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davaları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verimli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yönetmesine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arabuluculuk</a:t>
            </a:r>
            <a:r>
              <a:rPr lang="en-US" dirty="0"/>
              <a:t> </a:t>
            </a:r>
            <a:r>
              <a:rPr lang="en-US" dirty="0" err="1"/>
              <a:t>sürecinin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seri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sonlanmasına</a:t>
            </a:r>
            <a:r>
              <a:rPr lang="en-US" dirty="0"/>
              <a:t> </a:t>
            </a:r>
            <a:r>
              <a:rPr lang="en-US" dirty="0" err="1"/>
              <a:t>olanak</a:t>
            </a:r>
            <a:r>
              <a:rPr lang="en-US" dirty="0"/>
              <a:t> </a:t>
            </a:r>
            <a:r>
              <a:rPr lang="en-US" dirty="0" err="1"/>
              <a:t>tanır</a:t>
            </a:r>
            <a:r>
              <a:rPr lang="en-US" dirty="0"/>
              <a:t>.</a:t>
            </a:r>
            <a:endParaRPr lang="de-DE" dirty="0"/>
          </a:p>
          <a:p>
            <a:endParaRPr lang="de-DE" dirty="0"/>
          </a:p>
        </p:txBody>
      </p:sp>
      <p:pic>
        <p:nvPicPr>
          <p:cNvPr id="4" name="Picture 12" descr="https://www.fvw.de/news/media/25/Knstlic-Intellige-KI-Artific-Intelligen-AI-Symbolb-24976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11" y="3117273"/>
            <a:ext cx="3268030" cy="201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Yapay</a:t>
            </a:r>
            <a:r>
              <a:rPr lang="en-US" dirty="0"/>
              <a:t> </a:t>
            </a:r>
            <a:r>
              <a:rPr lang="en-US" dirty="0" err="1"/>
              <a:t>zekanın</a:t>
            </a:r>
            <a:r>
              <a:rPr lang="en-US" dirty="0"/>
              <a:t> </a:t>
            </a:r>
            <a:r>
              <a:rPr lang="en-US" dirty="0" err="1"/>
              <a:t>arabuluculuk</a:t>
            </a:r>
            <a:r>
              <a:rPr lang="en-US" dirty="0"/>
              <a:t> </a:t>
            </a:r>
            <a:r>
              <a:rPr lang="en-US" dirty="0" err="1"/>
              <a:t>sürecinde</a:t>
            </a:r>
            <a:r>
              <a:rPr lang="en-US" dirty="0"/>
              <a:t> </a:t>
            </a:r>
            <a:r>
              <a:rPr lang="en-US" dirty="0" err="1"/>
              <a:t>kullanımı</a:t>
            </a:r>
            <a:endParaRPr lang="de-D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Toplantıya</a:t>
            </a:r>
            <a:r>
              <a:rPr lang="en-US" dirty="0"/>
              <a:t> </a:t>
            </a:r>
            <a:r>
              <a:rPr lang="en-US" dirty="0" err="1"/>
              <a:t>hazırlık</a:t>
            </a:r>
            <a:r>
              <a:rPr lang="en-US" dirty="0"/>
              <a:t> </a:t>
            </a:r>
            <a:r>
              <a:rPr lang="en-US" dirty="0" err="1"/>
              <a:t>aşamasında</a:t>
            </a:r>
            <a:r>
              <a:rPr lang="en-US" dirty="0"/>
              <a:t> </a:t>
            </a:r>
            <a:r>
              <a:rPr lang="en-US" dirty="0" err="1"/>
              <a:t>rehberlik</a:t>
            </a:r>
            <a:r>
              <a:rPr lang="en-US" dirty="0"/>
              <a:t> </a:t>
            </a:r>
            <a:r>
              <a:rPr lang="en-US" dirty="0" err="1"/>
              <a:t>edebilir</a:t>
            </a:r>
            <a:r>
              <a:rPr lang="en-US" dirty="0"/>
              <a:t>.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Vaka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yapabilir</a:t>
            </a:r>
            <a:r>
              <a:rPr lang="en-US" dirty="0"/>
              <a:t>.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3. </a:t>
            </a:r>
            <a:r>
              <a:rPr lang="de-DE" dirty="0" err="1"/>
              <a:t>Belge</a:t>
            </a:r>
            <a:r>
              <a:rPr lang="de-DE" dirty="0"/>
              <a:t> </a:t>
            </a:r>
            <a:r>
              <a:rPr lang="de-DE" dirty="0" err="1"/>
              <a:t>İnceleyebilir</a:t>
            </a:r>
            <a:r>
              <a:rPr lang="de-DE" dirty="0"/>
              <a:t>. </a:t>
            </a:r>
          </a:p>
          <a:p>
            <a:pPr marL="0" indent="0">
              <a:buNone/>
            </a:pPr>
            <a:r>
              <a:rPr lang="de-DE" dirty="0"/>
              <a:t>4. </a:t>
            </a:r>
            <a:r>
              <a:rPr lang="de-DE" dirty="0" err="1"/>
              <a:t>Taraflar</a:t>
            </a:r>
            <a:r>
              <a:rPr lang="de-DE" dirty="0"/>
              <a:t> </a:t>
            </a:r>
            <a:r>
              <a:rPr lang="de-DE" dirty="0" err="1"/>
              <a:t>yapay</a:t>
            </a:r>
            <a:r>
              <a:rPr lang="de-DE" dirty="0"/>
              <a:t> </a:t>
            </a:r>
            <a:r>
              <a:rPr lang="de-DE" dirty="0" err="1"/>
              <a:t>zeka</a:t>
            </a:r>
            <a:r>
              <a:rPr lang="de-DE" dirty="0"/>
              <a:t> </a:t>
            </a:r>
            <a:r>
              <a:rPr lang="de-DE" dirty="0" err="1"/>
              <a:t>uygulamalarından</a:t>
            </a:r>
            <a:r>
              <a:rPr lang="de-DE" dirty="0"/>
              <a:t> </a:t>
            </a:r>
            <a:r>
              <a:rPr lang="de-DE" dirty="0" err="1"/>
              <a:t>sanal</a:t>
            </a:r>
            <a:r>
              <a:rPr lang="de-DE" dirty="0"/>
              <a:t> </a:t>
            </a:r>
            <a:r>
              <a:rPr lang="de-DE" dirty="0" err="1"/>
              <a:t>arabuluculuk</a:t>
            </a:r>
            <a:r>
              <a:rPr lang="de-DE" dirty="0"/>
              <a:t> </a:t>
            </a:r>
            <a:r>
              <a:rPr lang="de-DE" dirty="0" err="1"/>
              <a:t>yardımı</a:t>
            </a:r>
            <a:r>
              <a:rPr lang="de-DE" dirty="0"/>
              <a:t> </a:t>
            </a:r>
            <a:r>
              <a:rPr lang="de-DE" dirty="0" err="1"/>
              <a:t>alabilirler</a:t>
            </a:r>
            <a:r>
              <a:rPr lang="de-DE" dirty="0"/>
              <a:t>. </a:t>
            </a:r>
          </a:p>
          <a:p>
            <a:pPr marL="0" indent="0">
              <a:buNone/>
            </a:pPr>
            <a:r>
              <a:rPr lang="de-DE" dirty="0"/>
              <a:t>5. </a:t>
            </a:r>
            <a:r>
              <a:rPr lang="de-DE" dirty="0" err="1"/>
              <a:t>Yapay</a:t>
            </a:r>
            <a:r>
              <a:rPr lang="de-DE" dirty="0"/>
              <a:t> Zeka </a:t>
            </a:r>
            <a:r>
              <a:rPr lang="de-DE" dirty="0" err="1"/>
              <a:t>kişiselleştirilmiş</a:t>
            </a:r>
            <a:r>
              <a:rPr lang="de-DE" dirty="0"/>
              <a:t> </a:t>
            </a:r>
            <a:r>
              <a:rPr lang="de-DE" dirty="0" err="1"/>
              <a:t>öneriler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çözümler</a:t>
            </a:r>
            <a:r>
              <a:rPr lang="de-DE" dirty="0"/>
              <a:t> </a:t>
            </a:r>
            <a:r>
              <a:rPr lang="de-DE" dirty="0" err="1"/>
              <a:t>sunabilir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5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29640"/>
          </a:xfrm>
        </p:spPr>
        <p:txBody>
          <a:bodyPr/>
          <a:lstStyle/>
          <a:p>
            <a:r>
              <a:rPr lang="de-DE" dirty="0" err="1"/>
              <a:t>Arabuluculuk</a:t>
            </a:r>
            <a:r>
              <a:rPr lang="de-DE" dirty="0"/>
              <a:t> </a:t>
            </a:r>
            <a:r>
              <a:rPr lang="de-DE" dirty="0" err="1"/>
              <a:t>sürecinde</a:t>
            </a:r>
            <a:r>
              <a:rPr lang="de-DE" dirty="0"/>
              <a:t> </a:t>
            </a:r>
            <a:r>
              <a:rPr lang="de-DE" dirty="0" err="1"/>
              <a:t>Yapay</a:t>
            </a:r>
            <a:r>
              <a:rPr lang="de-DE" dirty="0"/>
              <a:t> Zeka </a:t>
            </a:r>
            <a:r>
              <a:rPr lang="de-DE" dirty="0" err="1"/>
              <a:t>kullanımına</a:t>
            </a:r>
            <a:r>
              <a:rPr lang="de-DE" dirty="0"/>
              <a:t> </a:t>
            </a:r>
            <a:r>
              <a:rPr lang="de-DE" dirty="0" err="1"/>
              <a:t>ilişkin</a:t>
            </a:r>
            <a:r>
              <a:rPr lang="de-DE" dirty="0"/>
              <a:t> </a:t>
            </a:r>
            <a:r>
              <a:rPr lang="de-DE" dirty="0" err="1"/>
              <a:t>Riskler</a:t>
            </a:r>
            <a:endParaRPr lang="de-D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4900" y="2019992"/>
            <a:ext cx="9982200" cy="4152207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Arabuluculuk</a:t>
            </a:r>
            <a:r>
              <a:rPr lang="de-DE" dirty="0"/>
              <a:t> </a:t>
            </a:r>
            <a:r>
              <a:rPr lang="de-DE" dirty="0" err="1"/>
              <a:t>sürecinde</a:t>
            </a:r>
            <a:r>
              <a:rPr lang="de-DE" dirty="0"/>
              <a:t> </a:t>
            </a:r>
            <a:r>
              <a:rPr lang="de-DE" dirty="0" err="1"/>
              <a:t>hata</a:t>
            </a:r>
            <a:r>
              <a:rPr lang="de-DE" dirty="0"/>
              <a:t> </a:t>
            </a:r>
            <a:r>
              <a:rPr lang="de-DE" dirty="0" err="1"/>
              <a:t>yapma</a:t>
            </a:r>
            <a:r>
              <a:rPr lang="de-DE" dirty="0"/>
              <a:t> </a:t>
            </a:r>
            <a:r>
              <a:rPr lang="de-DE" dirty="0" err="1"/>
              <a:t>olasılığı</a:t>
            </a:r>
            <a:r>
              <a:rPr lang="de-DE" dirty="0"/>
              <a:t> </a:t>
            </a:r>
            <a:r>
              <a:rPr lang="de-DE" dirty="0" err="1"/>
              <a:t>vardır</a:t>
            </a:r>
            <a:r>
              <a:rPr lang="de-DE" dirty="0"/>
              <a:t>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Yanlış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hatta</a:t>
            </a:r>
            <a:r>
              <a:rPr lang="de-DE" dirty="0"/>
              <a:t> </a:t>
            </a:r>
            <a:r>
              <a:rPr lang="de-DE" dirty="0" err="1"/>
              <a:t>zararlı</a:t>
            </a:r>
            <a:r>
              <a:rPr lang="de-DE" dirty="0"/>
              <a:t> </a:t>
            </a:r>
            <a:r>
              <a:rPr lang="de-DE" dirty="0" err="1"/>
              <a:t>arabuluculuk</a:t>
            </a:r>
            <a:r>
              <a:rPr lang="de-DE" dirty="0"/>
              <a:t> </a:t>
            </a:r>
            <a:r>
              <a:rPr lang="de-DE" dirty="0" err="1"/>
              <a:t>tavsiyeleri</a:t>
            </a:r>
            <a:r>
              <a:rPr lang="de-DE" dirty="0"/>
              <a:t> </a:t>
            </a:r>
            <a:r>
              <a:rPr lang="de-DE" dirty="0" err="1"/>
              <a:t>verme</a:t>
            </a:r>
            <a:r>
              <a:rPr lang="de-DE" dirty="0"/>
              <a:t> </a:t>
            </a:r>
            <a:r>
              <a:rPr lang="de-DE" dirty="0" err="1"/>
              <a:t>riski</a:t>
            </a:r>
            <a:r>
              <a:rPr lang="de-DE" dirty="0"/>
              <a:t> </a:t>
            </a:r>
            <a:r>
              <a:rPr lang="de-DE" dirty="0" err="1"/>
              <a:t>bulunmaktadır</a:t>
            </a:r>
            <a:r>
              <a:rPr lang="de-DE" dirty="0"/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Yapay</a:t>
            </a:r>
            <a:r>
              <a:rPr lang="de-DE" dirty="0"/>
              <a:t> </a:t>
            </a:r>
            <a:r>
              <a:rPr lang="de-DE" dirty="0" err="1"/>
              <a:t>zekanın</a:t>
            </a:r>
            <a:r>
              <a:rPr lang="de-DE" dirty="0"/>
              <a:t> </a:t>
            </a:r>
            <a:r>
              <a:rPr lang="de-DE" dirty="0" err="1"/>
              <a:t>verdiği</a:t>
            </a:r>
            <a:r>
              <a:rPr lang="de-DE" dirty="0"/>
              <a:t> </a:t>
            </a:r>
            <a:r>
              <a:rPr lang="de-DE" dirty="0" err="1"/>
              <a:t>çözümlerin</a:t>
            </a:r>
            <a:r>
              <a:rPr lang="de-DE" dirty="0"/>
              <a:t> </a:t>
            </a:r>
            <a:r>
              <a:rPr lang="de-DE" dirty="0" err="1"/>
              <a:t>insan</a:t>
            </a:r>
            <a:r>
              <a:rPr lang="de-DE" dirty="0"/>
              <a:t> </a:t>
            </a:r>
            <a:r>
              <a:rPr lang="de-DE" dirty="0" err="1"/>
              <a:t>arabulucular</a:t>
            </a:r>
            <a:r>
              <a:rPr lang="de-DE" dirty="0"/>
              <a:t> tarafından </a:t>
            </a:r>
            <a:r>
              <a:rPr lang="de-DE" dirty="0" err="1"/>
              <a:t>kontrol</a:t>
            </a:r>
            <a:r>
              <a:rPr lang="de-DE" dirty="0"/>
              <a:t> </a:t>
            </a:r>
            <a:r>
              <a:rPr lang="de-DE" dirty="0" err="1"/>
              <a:t>edilmemesi</a:t>
            </a:r>
            <a:r>
              <a:rPr lang="de-DE" dirty="0"/>
              <a:t> </a:t>
            </a:r>
            <a:r>
              <a:rPr lang="de-DE" dirty="0" err="1"/>
              <a:t>halinde</a:t>
            </a:r>
            <a:r>
              <a:rPr lang="de-DE" dirty="0"/>
              <a:t>, </a:t>
            </a:r>
            <a:r>
              <a:rPr lang="de-DE" dirty="0" err="1"/>
              <a:t>verilen</a:t>
            </a:r>
            <a:r>
              <a:rPr lang="de-DE" dirty="0"/>
              <a:t> </a:t>
            </a:r>
            <a:r>
              <a:rPr lang="de-DE" dirty="0" err="1"/>
              <a:t>kararlar</a:t>
            </a:r>
            <a:r>
              <a:rPr lang="de-DE" dirty="0"/>
              <a:t> </a:t>
            </a:r>
            <a:r>
              <a:rPr lang="de-DE" dirty="0" err="1"/>
              <a:t>yasalara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etik</a:t>
            </a:r>
            <a:r>
              <a:rPr lang="de-DE" dirty="0"/>
              <a:t> </a:t>
            </a:r>
            <a:r>
              <a:rPr lang="de-DE" dirty="0" err="1"/>
              <a:t>standartlara</a:t>
            </a:r>
            <a:r>
              <a:rPr lang="de-DE" dirty="0"/>
              <a:t> </a:t>
            </a:r>
            <a:r>
              <a:rPr lang="de-DE" dirty="0" err="1"/>
              <a:t>aykırı</a:t>
            </a:r>
            <a:r>
              <a:rPr lang="de-DE" dirty="0"/>
              <a:t> </a:t>
            </a:r>
            <a:r>
              <a:rPr lang="de-DE" dirty="0" err="1"/>
              <a:t>olabilir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40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Sonuç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Değerlendirme</a:t>
            </a:r>
            <a:endParaRPr lang="de-D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Yapay</a:t>
            </a:r>
            <a:r>
              <a:rPr lang="de-DE" dirty="0"/>
              <a:t> Zeka </a:t>
            </a:r>
            <a:r>
              <a:rPr lang="de-DE" dirty="0" err="1"/>
              <a:t>algoritmaları</a:t>
            </a:r>
            <a:r>
              <a:rPr lang="de-DE" dirty="0"/>
              <a:t> </a:t>
            </a:r>
            <a:r>
              <a:rPr lang="de-DE" dirty="0" err="1"/>
              <a:t>geçmiş</a:t>
            </a:r>
            <a:r>
              <a:rPr lang="de-DE" dirty="0"/>
              <a:t> </a:t>
            </a:r>
            <a:r>
              <a:rPr lang="de-DE" dirty="0" err="1"/>
              <a:t>verilerde</a:t>
            </a:r>
            <a:r>
              <a:rPr lang="de-DE" dirty="0"/>
              <a:t> </a:t>
            </a:r>
            <a:r>
              <a:rPr lang="de-DE" dirty="0" err="1"/>
              <a:t>mevcut</a:t>
            </a:r>
            <a:r>
              <a:rPr lang="de-DE" dirty="0"/>
              <a:t> </a:t>
            </a:r>
            <a:r>
              <a:rPr lang="de-DE" dirty="0" err="1"/>
              <a:t>olan</a:t>
            </a:r>
            <a:r>
              <a:rPr lang="de-DE" dirty="0"/>
              <a:t> </a:t>
            </a:r>
            <a:r>
              <a:rPr lang="de-DE" dirty="0" err="1"/>
              <a:t>önyargıları</a:t>
            </a:r>
            <a:r>
              <a:rPr lang="de-DE" dirty="0"/>
              <a:t> </a:t>
            </a:r>
            <a:r>
              <a:rPr lang="de-DE" dirty="0" err="1"/>
              <a:t>istemeden</a:t>
            </a:r>
            <a:r>
              <a:rPr lang="de-DE" dirty="0"/>
              <a:t> de </a:t>
            </a:r>
            <a:r>
              <a:rPr lang="de-DE" dirty="0" err="1"/>
              <a:t>olsa</a:t>
            </a:r>
            <a:r>
              <a:rPr lang="de-DE" dirty="0"/>
              <a:t> </a:t>
            </a:r>
            <a:r>
              <a:rPr lang="de-DE" dirty="0" err="1"/>
              <a:t>devam</a:t>
            </a:r>
            <a:r>
              <a:rPr lang="de-DE" dirty="0"/>
              <a:t> </a:t>
            </a:r>
            <a:r>
              <a:rPr lang="de-DE" dirty="0" err="1"/>
              <a:t>ettirebilir</a:t>
            </a:r>
            <a:r>
              <a:rPr lang="de-DE" dirty="0"/>
              <a:t>. </a:t>
            </a:r>
          </a:p>
          <a:p>
            <a:r>
              <a:rPr lang="de-DE" dirty="0" err="1"/>
              <a:t>Yapay</a:t>
            </a:r>
            <a:r>
              <a:rPr lang="de-DE" dirty="0"/>
              <a:t> Zeka </a:t>
            </a:r>
            <a:r>
              <a:rPr lang="de-DE" dirty="0" err="1"/>
              <a:t>araçlarının</a:t>
            </a:r>
            <a:r>
              <a:rPr lang="de-DE" dirty="0"/>
              <a:t> </a:t>
            </a:r>
            <a:r>
              <a:rPr lang="de-DE" dirty="0" err="1"/>
              <a:t>adaleti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tarafsızlığı</a:t>
            </a:r>
            <a:r>
              <a:rPr lang="de-DE" dirty="0"/>
              <a:t> </a:t>
            </a:r>
            <a:r>
              <a:rPr lang="de-DE" dirty="0" err="1"/>
              <a:t>sağlamak</a:t>
            </a:r>
            <a:r>
              <a:rPr lang="de-DE" dirty="0"/>
              <a:t> </a:t>
            </a:r>
            <a:r>
              <a:rPr lang="de-DE" dirty="0" err="1"/>
              <a:t>için</a:t>
            </a:r>
            <a:r>
              <a:rPr lang="de-DE" dirty="0"/>
              <a:t> </a:t>
            </a:r>
            <a:r>
              <a:rPr lang="de-DE" dirty="0" err="1"/>
              <a:t>sürekli</a:t>
            </a:r>
            <a:r>
              <a:rPr lang="de-DE" dirty="0"/>
              <a:t> </a:t>
            </a:r>
            <a:r>
              <a:rPr lang="de-DE" dirty="0" err="1"/>
              <a:t>olarak</a:t>
            </a:r>
            <a:r>
              <a:rPr lang="de-DE" dirty="0"/>
              <a:t> </a:t>
            </a:r>
            <a:r>
              <a:rPr lang="de-DE" dirty="0" err="1"/>
              <a:t>izlenmesi</a:t>
            </a:r>
            <a:r>
              <a:rPr lang="de-DE" dirty="0"/>
              <a:t>, </a:t>
            </a:r>
            <a:r>
              <a:rPr lang="de-DE" dirty="0" err="1"/>
              <a:t>güncellenmesi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iyileştirilmesi</a:t>
            </a:r>
            <a:r>
              <a:rPr lang="de-DE" dirty="0"/>
              <a:t> </a:t>
            </a:r>
            <a:r>
              <a:rPr lang="de-DE" dirty="0" err="1"/>
              <a:t>çok</a:t>
            </a:r>
            <a:r>
              <a:rPr lang="de-DE" dirty="0"/>
              <a:t> </a:t>
            </a:r>
            <a:r>
              <a:rPr lang="de-DE" dirty="0" err="1"/>
              <a:t>önemlidir</a:t>
            </a:r>
            <a:r>
              <a:rPr lang="de-DE" dirty="0"/>
              <a:t>.</a:t>
            </a:r>
          </a:p>
          <a:p>
            <a:r>
              <a:rPr lang="de-DE" dirty="0" err="1"/>
              <a:t>Yapay</a:t>
            </a:r>
            <a:r>
              <a:rPr lang="de-DE" dirty="0"/>
              <a:t> </a:t>
            </a:r>
            <a:r>
              <a:rPr lang="de-DE" dirty="0" err="1"/>
              <a:t>Zeka'nin</a:t>
            </a:r>
            <a:r>
              <a:rPr lang="de-DE" dirty="0"/>
              <a:t> ne </a:t>
            </a:r>
            <a:r>
              <a:rPr lang="de-DE" dirty="0" err="1"/>
              <a:t>kadar</a:t>
            </a:r>
            <a:r>
              <a:rPr lang="de-DE" dirty="0"/>
              <a:t> </a:t>
            </a:r>
            <a:r>
              <a:rPr lang="de-DE" dirty="0" err="1"/>
              <a:t>gelişmiş</a:t>
            </a:r>
            <a:r>
              <a:rPr lang="de-DE" dirty="0"/>
              <a:t> </a:t>
            </a:r>
            <a:r>
              <a:rPr lang="de-DE" dirty="0" err="1"/>
              <a:t>olursa</a:t>
            </a:r>
            <a:r>
              <a:rPr lang="de-DE" dirty="0"/>
              <a:t> </a:t>
            </a:r>
            <a:r>
              <a:rPr lang="de-DE" dirty="0" err="1"/>
              <a:t>olsun</a:t>
            </a:r>
            <a:r>
              <a:rPr lang="de-DE" dirty="0"/>
              <a:t>, </a:t>
            </a:r>
            <a:r>
              <a:rPr lang="de-DE" dirty="0" err="1"/>
              <a:t>taklit</a:t>
            </a:r>
            <a:r>
              <a:rPr lang="de-DE" dirty="0"/>
              <a:t> </a:t>
            </a:r>
            <a:r>
              <a:rPr lang="de-DE" dirty="0" err="1"/>
              <a:t>edemeyeceği</a:t>
            </a:r>
            <a:r>
              <a:rPr lang="de-DE" dirty="0"/>
              <a:t> </a:t>
            </a:r>
            <a:r>
              <a:rPr lang="de-DE" dirty="0" err="1"/>
              <a:t>insani</a:t>
            </a:r>
            <a:r>
              <a:rPr lang="de-DE" dirty="0"/>
              <a:t> </a:t>
            </a:r>
            <a:r>
              <a:rPr lang="de-DE" dirty="0" err="1"/>
              <a:t>nitelikler</a:t>
            </a:r>
            <a:r>
              <a:rPr lang="de-DE" dirty="0"/>
              <a:t> </a:t>
            </a:r>
            <a:r>
              <a:rPr lang="de-DE" dirty="0" err="1"/>
              <a:t>bulunmaktadır</a:t>
            </a:r>
            <a:r>
              <a:rPr lang="de-DE" dirty="0"/>
              <a:t>. </a:t>
            </a:r>
            <a:r>
              <a:rPr lang="de-DE" dirty="0" err="1"/>
              <a:t>Bu</a:t>
            </a:r>
            <a:r>
              <a:rPr lang="de-DE" dirty="0"/>
              <a:t> </a:t>
            </a:r>
            <a:r>
              <a:rPr lang="de-DE" dirty="0" err="1"/>
              <a:t>çerçevede</a:t>
            </a:r>
            <a:r>
              <a:rPr lang="de-DE" dirty="0"/>
              <a:t>,  </a:t>
            </a:r>
            <a:r>
              <a:rPr lang="de-DE" dirty="0" err="1"/>
              <a:t>Yapay</a:t>
            </a:r>
            <a:r>
              <a:rPr lang="de-DE" dirty="0"/>
              <a:t> Zeka, </a:t>
            </a:r>
            <a:r>
              <a:rPr lang="de-DE" dirty="0" err="1"/>
              <a:t>arabulucunun</a:t>
            </a:r>
            <a:r>
              <a:rPr lang="de-DE" dirty="0"/>
              <a:t> </a:t>
            </a:r>
            <a:r>
              <a:rPr lang="de-DE" dirty="0" err="1"/>
              <a:t>yerini</a:t>
            </a:r>
            <a:r>
              <a:rPr lang="de-DE" dirty="0"/>
              <a:t> </a:t>
            </a:r>
            <a:r>
              <a:rPr lang="de-DE" dirty="0" err="1"/>
              <a:t>alan</a:t>
            </a:r>
            <a:r>
              <a:rPr lang="de-DE" dirty="0"/>
              <a:t> </a:t>
            </a:r>
            <a:r>
              <a:rPr lang="de-DE" dirty="0" err="1"/>
              <a:t>değil</a:t>
            </a:r>
            <a:r>
              <a:rPr lang="de-DE" dirty="0"/>
              <a:t>, </a:t>
            </a:r>
            <a:r>
              <a:rPr lang="de-DE" dirty="0" err="1"/>
              <a:t>onu</a:t>
            </a:r>
            <a:r>
              <a:rPr lang="de-DE" dirty="0"/>
              <a:t> </a:t>
            </a:r>
            <a:r>
              <a:rPr lang="de-DE" dirty="0" err="1"/>
              <a:t>destekleyen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araç</a:t>
            </a:r>
            <a:r>
              <a:rPr lang="de-DE" dirty="0"/>
              <a:t> </a:t>
            </a:r>
            <a:r>
              <a:rPr lang="de-DE" dirty="0" err="1"/>
              <a:t>olarak</a:t>
            </a:r>
            <a:r>
              <a:rPr lang="de-DE" dirty="0"/>
              <a:t> </a:t>
            </a:r>
            <a:r>
              <a:rPr lang="de-DE" dirty="0" err="1"/>
              <a:t>görülmeli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uygulamada</a:t>
            </a:r>
            <a:r>
              <a:rPr lang="de-DE" dirty="0"/>
              <a:t> </a:t>
            </a:r>
            <a:r>
              <a:rPr lang="de-DE" dirty="0" err="1"/>
              <a:t>bu</a:t>
            </a:r>
            <a:r>
              <a:rPr lang="de-DE" dirty="0"/>
              <a:t> </a:t>
            </a:r>
            <a:r>
              <a:rPr lang="de-DE" dirty="0" err="1"/>
              <a:t>şekilde</a:t>
            </a:r>
            <a:r>
              <a:rPr lang="de-DE" dirty="0"/>
              <a:t> </a:t>
            </a:r>
            <a:r>
              <a:rPr lang="de-DE" dirty="0" err="1"/>
              <a:t>kullanılmalıdır</a:t>
            </a:r>
            <a:r>
              <a:rPr lang="de-DE" dirty="0"/>
              <a:t>. </a:t>
            </a:r>
          </a:p>
          <a:p>
            <a:r>
              <a:rPr lang="de-DE" dirty="0" err="1"/>
              <a:t>Böylece</a:t>
            </a:r>
            <a:r>
              <a:rPr lang="de-DE" dirty="0"/>
              <a:t>, </a:t>
            </a:r>
            <a:r>
              <a:rPr lang="de-DE" dirty="0" err="1"/>
              <a:t>yalnızca</a:t>
            </a:r>
            <a:r>
              <a:rPr lang="de-DE" dirty="0"/>
              <a:t> </a:t>
            </a:r>
            <a:r>
              <a:rPr lang="de-DE" dirty="0" err="1"/>
              <a:t>daha</a:t>
            </a:r>
            <a:r>
              <a:rPr lang="de-DE" dirty="0"/>
              <a:t> </a:t>
            </a:r>
            <a:r>
              <a:rPr lang="de-DE" dirty="0" err="1"/>
              <a:t>verimli</a:t>
            </a:r>
            <a:r>
              <a:rPr lang="de-DE" dirty="0"/>
              <a:t> </a:t>
            </a:r>
            <a:r>
              <a:rPr lang="de-DE" dirty="0" err="1"/>
              <a:t>değil</a:t>
            </a:r>
            <a:r>
              <a:rPr lang="de-DE" dirty="0"/>
              <a:t>, </a:t>
            </a:r>
            <a:r>
              <a:rPr lang="de-DE" dirty="0" err="1"/>
              <a:t>aynı</a:t>
            </a:r>
            <a:r>
              <a:rPr lang="de-DE" dirty="0"/>
              <a:t> </a:t>
            </a:r>
            <a:r>
              <a:rPr lang="de-DE" dirty="0" err="1"/>
              <a:t>zamanda</a:t>
            </a:r>
            <a:r>
              <a:rPr lang="de-DE" dirty="0"/>
              <a:t> </a:t>
            </a:r>
            <a:r>
              <a:rPr lang="de-DE" dirty="0" err="1"/>
              <a:t>daha</a:t>
            </a:r>
            <a:r>
              <a:rPr lang="de-DE" dirty="0"/>
              <a:t> </a:t>
            </a:r>
            <a:r>
              <a:rPr lang="de-DE" dirty="0" err="1"/>
              <a:t>erişilebilir</a:t>
            </a:r>
            <a:r>
              <a:rPr lang="de-DE" dirty="0"/>
              <a:t>, </a:t>
            </a:r>
            <a:r>
              <a:rPr lang="de-DE" dirty="0" err="1"/>
              <a:t>eşitlikçi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insan</a:t>
            </a:r>
            <a:r>
              <a:rPr lang="de-DE" dirty="0"/>
              <a:t> </a:t>
            </a:r>
            <a:r>
              <a:rPr lang="de-DE" dirty="0" err="1"/>
              <a:t>merkezli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arabuluculuk</a:t>
            </a:r>
            <a:r>
              <a:rPr lang="de-DE" dirty="0"/>
              <a:t> </a:t>
            </a:r>
            <a:r>
              <a:rPr lang="de-DE" dirty="0" err="1"/>
              <a:t>süreci</a:t>
            </a:r>
            <a:r>
              <a:rPr lang="de-DE" dirty="0"/>
              <a:t> </a:t>
            </a:r>
            <a:r>
              <a:rPr lang="de-DE" dirty="0" err="1"/>
              <a:t>geliştirilebilir</a:t>
            </a:r>
            <a:r>
              <a:rPr lang="de-DE" dirty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73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Literature_16x9_TP103431361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Akademik sunu, ince çizgiler ve şerit tasarımı (geniş ekran)</Template>
  <TotalTime>0</TotalTime>
  <Words>324</Words>
  <Application>Microsoft Office PowerPoint</Application>
  <PresentationFormat>Geniş ekran</PresentationFormat>
  <Paragraphs>63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Calibri</vt:lpstr>
      <vt:lpstr>Euphemia</vt:lpstr>
      <vt:lpstr>Plantagenet Cherokee</vt:lpstr>
      <vt:lpstr>Times New Roman</vt:lpstr>
      <vt:lpstr>Wingdings</vt:lpstr>
      <vt:lpstr>AcademicLiterature_16x9_TP103431361</vt:lpstr>
      <vt:lpstr>ARABULUCULUKTA YAPAY ZEKA</vt:lpstr>
      <vt:lpstr>Hukukta Dijitallesme - LegalTech</vt:lpstr>
      <vt:lpstr>Hukukta Dijitallesme - LegalTech</vt:lpstr>
      <vt:lpstr>Hukukta Dijitallesme - LegalTech</vt:lpstr>
      <vt:lpstr>Arabuluculuk ve Yapay Zeka</vt:lpstr>
      <vt:lpstr>Arabuluculukta Yapay Zekanın Rolü</vt:lpstr>
      <vt:lpstr>Yapay zekanın arabuluculuk sürecinde kullanımı</vt:lpstr>
      <vt:lpstr>Arabuluculuk sürecinde Yapay Zeka kullanımına ilişkin Riskler</vt:lpstr>
      <vt:lpstr>Sonuç ve Değerlendirme</vt:lpstr>
      <vt:lpstr>PowerPoint Sunusu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2016-04-06T09:24:55Z</dcterms:created>
  <dcterms:modified xsi:type="dcterms:W3CDTF">2024-11-28T12:10:05Z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