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76" r:id="rId5"/>
    <p:sldId id="275" r:id="rId6"/>
    <p:sldId id="263" r:id="rId7"/>
    <p:sldId id="272" r:id="rId8"/>
    <p:sldId id="270" r:id="rId9"/>
    <p:sldId id="27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C0DDC-0462-41BA-BAFC-14FDE5C56FEF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C015D-AA59-48ED-BCC0-DE12A24C2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11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8"/>
          <p:cNvSpPr txBox="1">
            <a:spLocks noGrp="1"/>
          </p:cNvSpPr>
          <p:nvPr>
            <p:ph type="body" idx="1"/>
          </p:nvPr>
        </p:nvSpPr>
        <p:spPr>
          <a:xfrm>
            <a:off x="2651700" y="2163100"/>
            <a:ext cx="6888400" cy="37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aleway Thin"/>
              <a:buChar char="●"/>
              <a:defRPr sz="2133"/>
            </a:lvl1pPr>
            <a:lvl2pPr marL="1219170" lvl="1" indent="-440256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Nunito Light"/>
              <a:buChar char="○"/>
              <a:defRPr/>
            </a:lvl2pPr>
            <a:lvl3pPr marL="1828754" lvl="2" indent="-431789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500"/>
              <a:buFont typeface="Nunito Light"/>
              <a:buChar char="■"/>
              <a:defRPr/>
            </a:lvl3pPr>
            <a:lvl4pPr marL="2438339" lvl="3" indent="-431789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500"/>
              <a:buFont typeface="Nunito Light"/>
              <a:buChar char="●"/>
              <a:defRPr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6pPr>
            <a:lvl7pPr marL="4267093" lvl="6" indent="-414856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Font typeface="Nunito Light"/>
              <a:buChar char="●"/>
              <a:defRPr/>
            </a:lvl7pPr>
            <a:lvl8pPr marL="4876678" lvl="7" indent="-414856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Font typeface="Nunito Light"/>
              <a:buChar char="○"/>
              <a:defRPr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230" name="Google Shape;230;p38"/>
          <p:cNvSpPr txBox="1">
            <a:spLocks noGrp="1"/>
          </p:cNvSpPr>
          <p:nvPr>
            <p:ph type="title"/>
          </p:nvPr>
        </p:nvSpPr>
        <p:spPr>
          <a:xfrm>
            <a:off x="789167" y="452867"/>
            <a:ext cx="4164800" cy="8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4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4000" b="1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4000" b="1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4000" b="1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4000" b="1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4000" b="1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4000" b="1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4000" b="1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4000" b="1"/>
            </a:lvl9pPr>
          </a:lstStyle>
          <a:p>
            <a:endParaRPr/>
          </a:p>
        </p:txBody>
      </p:sp>
      <p:sp>
        <p:nvSpPr>
          <p:cNvPr id="233" name="Google Shape;233;p38"/>
          <p:cNvSpPr txBox="1">
            <a:spLocks noGrp="1"/>
          </p:cNvSpPr>
          <p:nvPr>
            <p:ph type="sldNum" idx="12"/>
          </p:nvPr>
        </p:nvSpPr>
        <p:spPr>
          <a:xfrm>
            <a:off x="11504267" y="587300"/>
            <a:ext cx="4848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22145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  <p:sldLayoutId id="214748366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90724" y="1966072"/>
            <a:ext cx="8210551" cy="923331"/>
          </a:xfrm>
        </p:spPr>
        <p:txBody>
          <a:bodyPr/>
          <a:lstStyle/>
          <a:p>
            <a:pPr algn="ctr"/>
            <a:r>
              <a:rPr lang="ky-KG" sz="4000" dirty="0">
                <a:solidFill>
                  <a:schemeClr val="accent2"/>
                </a:solidFill>
              </a:rPr>
              <a:t>Кыргыз Республикасынын Улуттук Медиация Борборунун  ишмердиги  жөнүндө</a:t>
            </a:r>
            <a:endParaRPr lang="ru-RU" sz="4000" dirty="0">
              <a:solidFill>
                <a:schemeClr val="accent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51747" y="3429000"/>
            <a:ext cx="628850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y-KG" sz="66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ПРЕЗЕНТАЦИЯ 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4C06755-96C5-480C-BDC2-BC5A885DB348}"/>
              </a:ext>
            </a:extLst>
          </p:cNvPr>
          <p:cNvSpPr txBox="1">
            <a:spLocks/>
          </p:cNvSpPr>
          <p:nvPr/>
        </p:nvSpPr>
        <p:spPr>
          <a:xfrm>
            <a:off x="1406840" y="5214963"/>
            <a:ext cx="9378317" cy="9233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ky-KG" sz="3200" dirty="0">
                <a:solidFill>
                  <a:schemeClr val="accent2"/>
                </a:solidFill>
              </a:rPr>
              <a:t>Авазбек Шамшиев - Ош филиалынын директору</a:t>
            </a:r>
            <a:endParaRPr lang="ru-RU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149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7666" y="742765"/>
            <a:ext cx="8596668" cy="98829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dirty="0">
                <a:solidFill>
                  <a:schemeClr val="accent2"/>
                </a:solidFill>
              </a:rPr>
              <a:t>Медиация -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7666" y="1878820"/>
            <a:ext cx="8596668" cy="43695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err="1"/>
              <a:t>талашкан</a:t>
            </a:r>
            <a:r>
              <a:rPr lang="ru-RU" sz="3600" dirty="0"/>
              <a:t> </a:t>
            </a:r>
            <a:r>
              <a:rPr lang="ru-RU" sz="3600" dirty="0" err="1"/>
              <a:t>тараптардын</a:t>
            </a:r>
            <a:r>
              <a:rPr lang="ru-RU" sz="3600" dirty="0"/>
              <a:t> </a:t>
            </a:r>
            <a:r>
              <a:rPr lang="ru-RU" sz="3600" dirty="0" err="1"/>
              <a:t>макулдашуусуна</a:t>
            </a:r>
            <a:r>
              <a:rPr lang="ru-RU" sz="3600" dirty="0"/>
              <a:t> </a:t>
            </a:r>
            <a:r>
              <a:rPr lang="ru-RU" sz="3600" dirty="0" err="1"/>
              <a:t>жетишүү максатында</a:t>
            </a:r>
            <a:r>
              <a:rPr lang="ru-RU" sz="3600" dirty="0"/>
              <a:t> </a:t>
            </a:r>
            <a:r>
              <a:rPr lang="ru-RU" sz="3600" dirty="0" err="1"/>
              <a:t>алардын</a:t>
            </a:r>
            <a:r>
              <a:rPr lang="ru-RU" sz="3600" dirty="0"/>
              <a:t> </a:t>
            </a:r>
            <a:r>
              <a:rPr lang="ru-RU" sz="3600" dirty="0" err="1"/>
              <a:t>кызыкчылыктарын</a:t>
            </a:r>
            <a:r>
              <a:rPr lang="ru-RU" sz="3600" dirty="0"/>
              <a:t> </a:t>
            </a:r>
            <a:r>
              <a:rPr lang="ru-RU" sz="3600" dirty="0" err="1"/>
              <a:t>эске</a:t>
            </a:r>
            <a:r>
              <a:rPr lang="ru-RU" sz="3600" dirty="0"/>
              <a:t> </a:t>
            </a:r>
            <a:r>
              <a:rPr lang="ru-RU" sz="3600" dirty="0" err="1"/>
              <a:t>алып</a:t>
            </a:r>
            <a:r>
              <a:rPr lang="ru-RU" sz="3600" dirty="0"/>
              <a:t> </a:t>
            </a:r>
            <a:r>
              <a:rPr lang="ru-RU" sz="3600" dirty="0" err="1"/>
              <a:t>медиатордун</a:t>
            </a:r>
            <a:r>
              <a:rPr lang="ru-RU" sz="3600" dirty="0"/>
              <a:t> </a:t>
            </a:r>
            <a:r>
              <a:rPr lang="ru-RU" sz="3600" dirty="0" err="1"/>
              <a:t>жардамы</a:t>
            </a:r>
            <a:r>
              <a:rPr lang="ru-RU" sz="3600" dirty="0"/>
              <a:t> </a:t>
            </a:r>
            <a:r>
              <a:rPr lang="ru-RU" sz="3600" dirty="0" err="1"/>
              <a:t>менен</a:t>
            </a:r>
            <a:r>
              <a:rPr lang="ru-RU" sz="3600" dirty="0"/>
              <a:t> </a:t>
            </a:r>
            <a:r>
              <a:rPr lang="ru-RU" sz="3600" dirty="0" err="1"/>
              <a:t>чыр-чатактарды</a:t>
            </a:r>
            <a:r>
              <a:rPr lang="ru-RU" sz="3600" dirty="0"/>
              <a:t> </a:t>
            </a:r>
            <a:r>
              <a:rPr lang="ru-RU" sz="3600" dirty="0" err="1"/>
              <a:t>жөнгө салуунун</a:t>
            </a:r>
            <a:r>
              <a:rPr lang="ru-RU" sz="3600" dirty="0"/>
              <a:t> </a:t>
            </a:r>
            <a:r>
              <a:rPr lang="ru-RU" sz="3600" dirty="0" err="1"/>
              <a:t>жол-жобосу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8037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7666" y="565211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>
                <a:solidFill>
                  <a:schemeClr val="accent2"/>
                </a:solidFill>
              </a:rPr>
              <a:t>КР «Медиация» </a:t>
            </a:r>
            <a:br>
              <a:rPr lang="ru-RU" b="1" dirty="0">
                <a:solidFill>
                  <a:schemeClr val="accent2"/>
                </a:solidFill>
              </a:rPr>
            </a:br>
            <a:r>
              <a:rPr lang="ru-RU" b="1" dirty="0" err="1">
                <a:solidFill>
                  <a:schemeClr val="accent2"/>
                </a:solidFill>
              </a:rPr>
              <a:t>жөнүндө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b="1" dirty="0" err="1">
                <a:solidFill>
                  <a:schemeClr val="accent2"/>
                </a:solidFill>
              </a:rPr>
              <a:t>мыйзамы</a:t>
            </a:r>
            <a:br>
              <a:rPr lang="ru-RU" b="1" dirty="0">
                <a:solidFill>
                  <a:schemeClr val="accent2"/>
                </a:solidFill>
              </a:rPr>
            </a:b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7666" y="1991913"/>
            <a:ext cx="8596668" cy="388077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dirty="0"/>
              <a:t>2017жылы  </a:t>
            </a:r>
            <a:r>
              <a:rPr lang="ru-RU" sz="2800" dirty="0" err="1"/>
              <a:t>кабыл</a:t>
            </a:r>
            <a:r>
              <a:rPr lang="ru-RU" sz="2800" dirty="0"/>
              <a:t>  </a:t>
            </a:r>
            <a:r>
              <a:rPr lang="ru-RU" sz="2800" dirty="0" err="1"/>
              <a:t>алынып</a:t>
            </a:r>
            <a:r>
              <a:rPr lang="ru-RU" sz="2800" dirty="0"/>
              <a:t>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/>
              <a:t>2018 – </a:t>
            </a:r>
            <a:r>
              <a:rPr lang="ru-RU" sz="2800" dirty="0" err="1"/>
              <a:t>жылдын</a:t>
            </a:r>
            <a:r>
              <a:rPr lang="ru-RU" sz="2800" dirty="0"/>
              <a:t>  6- </a:t>
            </a:r>
            <a:r>
              <a:rPr lang="ru-RU" sz="2800" dirty="0" err="1"/>
              <a:t>февралында</a:t>
            </a:r>
            <a:r>
              <a:rPr lang="ru-RU" sz="2800" dirty="0"/>
              <a:t> </a:t>
            </a:r>
            <a:r>
              <a:rPr lang="ru-RU" sz="2800" dirty="0" err="1"/>
              <a:t>күчүнө</a:t>
            </a:r>
            <a:r>
              <a:rPr lang="ru-RU" sz="2800" dirty="0"/>
              <a:t> </a:t>
            </a:r>
            <a:r>
              <a:rPr lang="ru-RU" sz="2800" dirty="0" err="1"/>
              <a:t>кирген</a:t>
            </a:r>
            <a:r>
              <a:rPr lang="ru-RU" sz="2800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/>
              <a:t>5 </a:t>
            </a:r>
            <a:r>
              <a:rPr lang="ru-RU" sz="2800" dirty="0" err="1"/>
              <a:t>бөлуктөн </a:t>
            </a:r>
            <a:r>
              <a:rPr lang="ru-RU" sz="2800" dirty="0"/>
              <a:t>28 </a:t>
            </a:r>
            <a:r>
              <a:rPr lang="ru-RU" sz="2800" dirty="0" err="1"/>
              <a:t>беренеден</a:t>
            </a:r>
            <a:r>
              <a:rPr lang="ru-RU" sz="2800" dirty="0"/>
              <a:t> </a:t>
            </a:r>
            <a:r>
              <a:rPr lang="ru-RU" sz="2800" dirty="0" err="1"/>
              <a:t>турат</a:t>
            </a:r>
            <a:r>
              <a:rPr lang="ru-RU" sz="2800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err="1"/>
              <a:t>Мыйзамда</a:t>
            </a:r>
            <a:r>
              <a:rPr lang="ru-RU" sz="2800" dirty="0"/>
              <a:t>: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800" dirty="0" err="1"/>
              <a:t>медиатордун</a:t>
            </a:r>
            <a:r>
              <a:rPr lang="ru-RU" sz="2800" dirty="0"/>
              <a:t> статусу;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800" dirty="0" err="1"/>
              <a:t>медиаторлордун</a:t>
            </a:r>
            <a:r>
              <a:rPr lang="ru-RU" sz="2800" dirty="0"/>
              <a:t> </a:t>
            </a:r>
            <a:r>
              <a:rPr lang="ru-RU" sz="2800" dirty="0" err="1"/>
              <a:t>республикалык</a:t>
            </a:r>
            <a:r>
              <a:rPr lang="ru-RU" sz="2800" dirty="0"/>
              <a:t> </a:t>
            </a:r>
            <a:r>
              <a:rPr lang="ru-RU" sz="2800" dirty="0" err="1"/>
              <a:t>уюму</a:t>
            </a:r>
            <a:r>
              <a:rPr lang="ru-RU" sz="2800" dirty="0"/>
              <a:t>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800" dirty="0" err="1"/>
              <a:t>медиацияны</a:t>
            </a:r>
            <a:r>
              <a:rPr lang="ru-RU" sz="2800" dirty="0"/>
              <a:t> </a:t>
            </a:r>
            <a:r>
              <a:rPr lang="ru-RU" sz="2800" dirty="0" err="1"/>
              <a:t>жүргүзүү эрежелери</a:t>
            </a:r>
            <a:r>
              <a:rPr lang="ru-RU" sz="2800" dirty="0"/>
              <a:t>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800" dirty="0" err="1"/>
              <a:t>маалыматтык</a:t>
            </a:r>
            <a:r>
              <a:rPr lang="ru-RU" sz="2800" dirty="0"/>
              <a:t> </a:t>
            </a:r>
            <a:r>
              <a:rPr lang="ru-RU" sz="2800" dirty="0" err="1"/>
              <a:t>жолугушуу</a:t>
            </a:r>
            <a:r>
              <a:rPr lang="ru-RU" sz="2800" dirty="0"/>
              <a:t>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800" dirty="0" err="1"/>
              <a:t>медиацияны</a:t>
            </a:r>
            <a:r>
              <a:rPr lang="ru-RU" sz="2800" dirty="0"/>
              <a:t> </a:t>
            </a:r>
            <a:r>
              <a:rPr lang="ru-RU" sz="2800" dirty="0" err="1"/>
              <a:t>колдонуу</a:t>
            </a:r>
            <a:r>
              <a:rPr lang="ru-RU" sz="2800" dirty="0"/>
              <a:t> </a:t>
            </a:r>
            <a:r>
              <a:rPr lang="ru-RU" sz="2800" dirty="0" err="1"/>
              <a:t>келишими</a:t>
            </a:r>
            <a:r>
              <a:rPr lang="ru-RU" sz="2800" dirty="0"/>
              <a:t>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800" dirty="0" err="1"/>
              <a:t>медиациялык</a:t>
            </a:r>
            <a:r>
              <a:rPr lang="ru-RU" sz="2800" dirty="0"/>
              <a:t>  </a:t>
            </a:r>
            <a:r>
              <a:rPr lang="ru-RU" sz="2800" dirty="0" err="1"/>
              <a:t>макулдашуу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58158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7666" y="1642171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>
                <a:solidFill>
                  <a:schemeClr val="accent2"/>
                </a:solidFill>
              </a:rPr>
              <a:t>Кыргыз </a:t>
            </a:r>
            <a:r>
              <a:rPr lang="ru-RU" sz="4400" b="1" dirty="0" err="1">
                <a:solidFill>
                  <a:schemeClr val="accent2"/>
                </a:solidFill>
              </a:rPr>
              <a:t>Республикасынын</a:t>
            </a:r>
            <a:r>
              <a:rPr lang="ru-RU" sz="4400" b="1" dirty="0">
                <a:solidFill>
                  <a:schemeClr val="accent2"/>
                </a:solidFill>
              </a:rPr>
              <a:t> </a:t>
            </a:r>
            <a:r>
              <a:rPr lang="ru-RU" sz="4400" b="1" dirty="0" err="1">
                <a:solidFill>
                  <a:schemeClr val="accent2"/>
                </a:solidFill>
              </a:rPr>
              <a:t>улутук</a:t>
            </a:r>
            <a:r>
              <a:rPr lang="ru-RU" sz="4400" b="1" dirty="0">
                <a:solidFill>
                  <a:schemeClr val="accent2"/>
                </a:solidFill>
              </a:rPr>
              <a:t> медиация </a:t>
            </a:r>
            <a:r>
              <a:rPr lang="ru-RU" sz="4400" b="1" dirty="0" err="1">
                <a:solidFill>
                  <a:schemeClr val="accent2"/>
                </a:solidFill>
              </a:rPr>
              <a:t>борбору</a:t>
            </a:r>
            <a:endParaRPr lang="ru-RU" sz="4400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7666" y="3312713"/>
            <a:ext cx="8596668" cy="1147527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6600" dirty="0"/>
              <a:t>2018 </a:t>
            </a:r>
            <a:r>
              <a:rPr lang="ru-RU" sz="6600" dirty="0" err="1"/>
              <a:t>жылы</a:t>
            </a:r>
            <a:r>
              <a:rPr lang="ru-RU" sz="6600" dirty="0"/>
              <a:t> </a:t>
            </a:r>
            <a:r>
              <a:rPr lang="ru-RU" sz="6600" dirty="0" err="1"/>
              <a:t>түзүлгөн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483375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7666" y="565211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/>
                </a:solidFill>
              </a:rPr>
              <a:t>Кыргыз </a:t>
            </a:r>
            <a:r>
              <a:rPr lang="ru-RU" b="1" dirty="0" err="1">
                <a:solidFill>
                  <a:schemeClr val="accent2"/>
                </a:solidFill>
              </a:rPr>
              <a:t>Республикасынын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b="1" dirty="0" err="1">
                <a:solidFill>
                  <a:schemeClr val="accent2"/>
                </a:solidFill>
              </a:rPr>
              <a:t>улуттук</a:t>
            </a:r>
            <a:r>
              <a:rPr lang="ru-RU" b="1" dirty="0">
                <a:solidFill>
                  <a:schemeClr val="accent2"/>
                </a:solidFill>
              </a:rPr>
              <a:t> медиация </a:t>
            </a:r>
            <a:r>
              <a:rPr lang="ru-RU" b="1" dirty="0" err="1">
                <a:solidFill>
                  <a:schemeClr val="accent2"/>
                </a:solidFill>
              </a:rPr>
              <a:t>борборунун</a:t>
            </a:r>
            <a:br>
              <a:rPr lang="ru-RU" b="1" dirty="0">
                <a:solidFill>
                  <a:schemeClr val="accent2"/>
                </a:solidFill>
              </a:rPr>
            </a:br>
            <a:r>
              <a:rPr lang="ru-RU" b="1" dirty="0">
                <a:solidFill>
                  <a:schemeClr val="accent2"/>
                </a:solidFill>
              </a:rPr>
              <a:t>СТРУКТУРАСЫ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B9BD00E-5EAF-4903-B2ED-3BB1A1D9ECB5}"/>
              </a:ext>
            </a:extLst>
          </p:cNvPr>
          <p:cNvSpPr/>
          <p:nvPr/>
        </p:nvSpPr>
        <p:spPr>
          <a:xfrm>
            <a:off x="4790982" y="2445994"/>
            <a:ext cx="2610035" cy="790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>
                <a:solidFill>
                  <a:schemeClr val="tx1"/>
                </a:solidFill>
              </a:rPr>
              <a:t>Улуттук</a:t>
            </a:r>
            <a:r>
              <a:rPr lang="ru-RU" b="1" dirty="0">
                <a:solidFill>
                  <a:schemeClr val="tx1"/>
                </a:solidFill>
              </a:rPr>
              <a:t> медиация </a:t>
            </a:r>
            <a:r>
              <a:rPr lang="ru-RU" b="1" dirty="0" err="1">
                <a:solidFill>
                  <a:schemeClr val="tx1"/>
                </a:solidFill>
              </a:rPr>
              <a:t>борбору</a:t>
            </a:r>
            <a:endParaRPr lang="ru-KG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931FB03-4823-4778-958F-272E7DC25EC5}"/>
              </a:ext>
            </a:extLst>
          </p:cNvPr>
          <p:cNvSpPr/>
          <p:nvPr/>
        </p:nvSpPr>
        <p:spPr>
          <a:xfrm>
            <a:off x="1797665" y="3996925"/>
            <a:ext cx="1149720" cy="1953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Ош филиалы</a:t>
            </a:r>
            <a:endParaRPr lang="ru-KG" sz="1400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FF9CB1D6-4F24-4A3F-A50F-0FA9C2B087BA}"/>
              </a:ext>
            </a:extLst>
          </p:cNvPr>
          <p:cNvSpPr/>
          <p:nvPr/>
        </p:nvSpPr>
        <p:spPr>
          <a:xfrm>
            <a:off x="3033140" y="3996925"/>
            <a:ext cx="1149720" cy="1953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Баткен филиалы</a:t>
            </a:r>
            <a:endParaRPr lang="ru-KG" sz="1400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D6B2F7C4-98ED-4754-80FA-D9024F8B620F}"/>
              </a:ext>
            </a:extLst>
          </p:cNvPr>
          <p:cNvSpPr/>
          <p:nvPr/>
        </p:nvSpPr>
        <p:spPr>
          <a:xfrm>
            <a:off x="4268615" y="3996925"/>
            <a:ext cx="1149720" cy="1953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Нарын филиалы</a:t>
            </a:r>
            <a:endParaRPr lang="ru-KG" sz="1400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A6FD6475-57FF-4A7D-BDD1-D2719BB20BE3}"/>
              </a:ext>
            </a:extLst>
          </p:cNvPr>
          <p:cNvSpPr/>
          <p:nvPr/>
        </p:nvSpPr>
        <p:spPr>
          <a:xfrm>
            <a:off x="5504090" y="3996925"/>
            <a:ext cx="1149720" cy="1953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chemeClr val="tx1"/>
                </a:solidFill>
              </a:rPr>
              <a:t>Ыссык-Көл</a:t>
            </a:r>
            <a:r>
              <a:rPr lang="ru-RU" sz="1400" dirty="0">
                <a:solidFill>
                  <a:schemeClr val="tx1"/>
                </a:solidFill>
              </a:rPr>
              <a:t> филиалы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BFD27B15-8E8A-4FBE-A3BA-E015F7C9674D}"/>
              </a:ext>
            </a:extLst>
          </p:cNvPr>
          <p:cNvSpPr/>
          <p:nvPr/>
        </p:nvSpPr>
        <p:spPr>
          <a:xfrm>
            <a:off x="6756614" y="3996925"/>
            <a:ext cx="1149720" cy="1953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Талас филиалы</a:t>
            </a:r>
            <a:endParaRPr lang="ru-KG" sz="1400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5D30219A-2718-41CB-891E-BEC147667640}"/>
              </a:ext>
            </a:extLst>
          </p:cNvPr>
          <p:cNvSpPr/>
          <p:nvPr/>
        </p:nvSpPr>
        <p:spPr>
          <a:xfrm>
            <a:off x="7992089" y="3996925"/>
            <a:ext cx="1149720" cy="1953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chemeClr val="tx1"/>
                </a:solidFill>
              </a:rPr>
              <a:t>Жалал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Абад</a:t>
            </a:r>
            <a:r>
              <a:rPr lang="ru-RU" sz="1400" dirty="0">
                <a:solidFill>
                  <a:schemeClr val="tx1"/>
                </a:solidFill>
              </a:rPr>
              <a:t> филиалы</a:t>
            </a:r>
            <a:endParaRPr lang="ru-KG" sz="1400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9C01E007-6D65-40B6-B379-B3FA810FEFFA}"/>
              </a:ext>
            </a:extLst>
          </p:cNvPr>
          <p:cNvSpPr/>
          <p:nvPr/>
        </p:nvSpPr>
        <p:spPr>
          <a:xfrm>
            <a:off x="9244613" y="3996924"/>
            <a:ext cx="1149720" cy="1953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chemeClr val="tx1"/>
                </a:solidFill>
              </a:rPr>
              <a:t>Чүй</a:t>
            </a:r>
            <a:r>
              <a:rPr lang="ru-RU" sz="1400" dirty="0">
                <a:solidFill>
                  <a:schemeClr val="tx1"/>
                </a:solidFill>
              </a:rPr>
              <a:t> филиалы</a:t>
            </a:r>
            <a:endParaRPr lang="ru-KG" sz="1400" dirty="0">
              <a:solidFill>
                <a:schemeClr val="tx1"/>
              </a:solidFill>
            </a:endParaRPr>
          </a:p>
        </p:txBody>
      </p: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45CA6917-9974-45A3-8687-44BD80D5DEDF}"/>
              </a:ext>
            </a:extLst>
          </p:cNvPr>
          <p:cNvCxnSpPr>
            <a:cxnSpLocks/>
          </p:cNvCxnSpPr>
          <p:nvPr/>
        </p:nvCxnSpPr>
        <p:spPr>
          <a:xfrm>
            <a:off x="2372525" y="3535680"/>
            <a:ext cx="75842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7F3AA25A-A5CE-4AD4-B9DA-597D7007D9F0}"/>
              </a:ext>
            </a:extLst>
          </p:cNvPr>
          <p:cNvCxnSpPr>
            <a:endCxn id="12" idx="0"/>
          </p:cNvCxnSpPr>
          <p:nvPr/>
        </p:nvCxnSpPr>
        <p:spPr>
          <a:xfrm>
            <a:off x="2372525" y="3525520"/>
            <a:ext cx="0" cy="4714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FD81FC2C-4237-40F1-9A8F-38D90E8850E0}"/>
              </a:ext>
            </a:extLst>
          </p:cNvPr>
          <p:cNvCxnSpPr>
            <a:endCxn id="22" idx="0"/>
          </p:cNvCxnSpPr>
          <p:nvPr/>
        </p:nvCxnSpPr>
        <p:spPr>
          <a:xfrm>
            <a:off x="3608000" y="3535680"/>
            <a:ext cx="0" cy="4612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A11A68D3-DD2B-4BA8-9556-542D7DB6CD95}"/>
              </a:ext>
            </a:extLst>
          </p:cNvPr>
          <p:cNvCxnSpPr>
            <a:cxnSpLocks/>
          </p:cNvCxnSpPr>
          <p:nvPr/>
        </p:nvCxnSpPr>
        <p:spPr>
          <a:xfrm flipH="1">
            <a:off x="6075679" y="3236107"/>
            <a:ext cx="1" cy="2894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43C6C51F-0B27-41C4-A3DE-0BA12F1681ED}"/>
              </a:ext>
            </a:extLst>
          </p:cNvPr>
          <p:cNvCxnSpPr>
            <a:endCxn id="23" idx="0"/>
          </p:cNvCxnSpPr>
          <p:nvPr/>
        </p:nvCxnSpPr>
        <p:spPr>
          <a:xfrm>
            <a:off x="4843475" y="3535680"/>
            <a:ext cx="0" cy="4612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>
            <a:extLst>
              <a:ext uri="{FF2B5EF4-FFF2-40B4-BE49-F238E27FC236}">
                <a16:creationId xmlns:a16="http://schemas.microsoft.com/office/drawing/2014/main" id="{B50D3AE1-BA91-40BB-91C7-8A308285545D}"/>
              </a:ext>
            </a:extLst>
          </p:cNvPr>
          <p:cNvCxnSpPr>
            <a:endCxn id="25" idx="0"/>
          </p:cNvCxnSpPr>
          <p:nvPr/>
        </p:nvCxnSpPr>
        <p:spPr>
          <a:xfrm>
            <a:off x="7331474" y="3535680"/>
            <a:ext cx="0" cy="4612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>
            <a:extLst>
              <a:ext uri="{FF2B5EF4-FFF2-40B4-BE49-F238E27FC236}">
                <a16:creationId xmlns:a16="http://schemas.microsoft.com/office/drawing/2014/main" id="{4608FCC8-846F-4BAD-8ED2-41811E2DA8A4}"/>
              </a:ext>
            </a:extLst>
          </p:cNvPr>
          <p:cNvCxnSpPr/>
          <p:nvPr/>
        </p:nvCxnSpPr>
        <p:spPr>
          <a:xfrm>
            <a:off x="9956800" y="3535680"/>
            <a:ext cx="0" cy="461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id="{3218E0C5-23E6-4607-B990-288BDF91CDAD}"/>
              </a:ext>
            </a:extLst>
          </p:cNvPr>
          <p:cNvCxnSpPr>
            <a:stCxn id="26" idx="0"/>
          </p:cNvCxnSpPr>
          <p:nvPr/>
        </p:nvCxnSpPr>
        <p:spPr>
          <a:xfrm flipV="1">
            <a:off x="8566949" y="3525520"/>
            <a:ext cx="0" cy="4714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>
            <a:extLst>
              <a:ext uri="{FF2B5EF4-FFF2-40B4-BE49-F238E27FC236}">
                <a16:creationId xmlns:a16="http://schemas.microsoft.com/office/drawing/2014/main" id="{D733FBF2-C06F-4C10-BC3E-9F5A8422E00B}"/>
              </a:ext>
            </a:extLst>
          </p:cNvPr>
          <p:cNvCxnSpPr>
            <a:stCxn id="24" idx="0"/>
          </p:cNvCxnSpPr>
          <p:nvPr/>
        </p:nvCxnSpPr>
        <p:spPr>
          <a:xfrm flipV="1">
            <a:off x="6078950" y="3525520"/>
            <a:ext cx="0" cy="4714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540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45309"/>
          </a:xfrm>
        </p:spPr>
        <p:txBody>
          <a:bodyPr>
            <a:normAutofit/>
          </a:bodyPr>
          <a:lstStyle/>
          <a:p>
            <a:r>
              <a:rPr lang="ky-KG" dirty="0"/>
              <a:t>   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0863136"/>
              </p:ext>
            </p:extLst>
          </p:nvPr>
        </p:nvGraphicFramePr>
        <p:xfrm>
          <a:off x="730542" y="1141411"/>
          <a:ext cx="10552980" cy="5001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4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18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991">
                  <a:extLst>
                    <a:ext uri="{9D8B030D-6E8A-4147-A177-3AD203B41FA5}">
                      <a16:colId xmlns:a16="http://schemas.microsoft.com/office/drawing/2014/main" val="1689700495"/>
                    </a:ext>
                  </a:extLst>
                </a:gridCol>
                <a:gridCol w="1118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41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1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32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4602">
                  <a:extLst>
                    <a:ext uri="{9D8B030D-6E8A-4147-A177-3AD203B41FA5}">
                      <a16:colId xmlns:a16="http://schemas.microsoft.com/office/drawing/2014/main" val="2806937967"/>
                    </a:ext>
                  </a:extLst>
                </a:gridCol>
                <a:gridCol w="594804">
                  <a:extLst>
                    <a:ext uri="{9D8B030D-6E8A-4147-A177-3AD203B41FA5}">
                      <a16:colId xmlns:a16="http://schemas.microsoft.com/office/drawing/2014/main" val="558447703"/>
                    </a:ext>
                  </a:extLst>
                </a:gridCol>
                <a:gridCol w="6658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86197">
                <a:tc rowSpan="2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ky-KG" sz="1400" dirty="0"/>
                        <a:t>Бардыгы</a:t>
                      </a:r>
                      <a:endParaRPr lang="ru-RU" sz="1400" dirty="0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а н ы н    и ч и н е н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19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Өздөрү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Облсот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Ош</a:t>
                      </a:r>
                    </a:p>
                    <a:p>
                      <a:pPr algn="ctr"/>
                      <a:r>
                        <a:rPr lang="ky-KG" sz="1400" dirty="0"/>
                        <a:t>горсот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Кара Суу</a:t>
                      </a:r>
                    </a:p>
                    <a:p>
                      <a:pPr algn="ctr"/>
                      <a:r>
                        <a:rPr lang="ky-KG" sz="1400" dirty="0"/>
                        <a:t>райсот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Өзгөн</a:t>
                      </a:r>
                    </a:p>
                    <a:p>
                      <a:pPr algn="ctr"/>
                      <a:r>
                        <a:rPr lang="ky-KG" sz="1400" dirty="0"/>
                        <a:t>райсот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Кара Кулжа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Араван</a:t>
                      </a:r>
                    </a:p>
                    <a:p>
                      <a:pPr algn="ctr"/>
                      <a:r>
                        <a:rPr lang="ky-KG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райсот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Ноокат</a:t>
                      </a:r>
                    </a:p>
                    <a:p>
                      <a:r>
                        <a:rPr lang="ky-KG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Райсот</a:t>
                      </a:r>
                      <a:endParaRPr lang="ru-KG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МВД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ГСИН</a:t>
                      </a:r>
                      <a:endParaRPr lang="ru-KG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6197"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2019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14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ky-KG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-</a:t>
                      </a:r>
                      <a:endParaRPr lang="ru-KG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6197"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2020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57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19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30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ky-KG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-</a:t>
                      </a:r>
                      <a:endParaRPr lang="ru-KG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6197"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2021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ky-KG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2</a:t>
                      </a:r>
                      <a:endParaRPr lang="ru-KG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6197">
                <a:tc>
                  <a:txBody>
                    <a:bodyPr/>
                    <a:lstStyle/>
                    <a:p>
                      <a:pPr algn="ctr"/>
                      <a:r>
                        <a:rPr lang="ky-KG" sz="1400" dirty="0"/>
                        <a:t>2022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360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ky-KG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-</a:t>
                      </a:r>
                      <a:endParaRPr lang="ru-KG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099">
                <a:tc>
                  <a:txBody>
                    <a:bodyPr/>
                    <a:lstStyle/>
                    <a:p>
                      <a:pPr algn="ctr"/>
                      <a:r>
                        <a:rPr lang="ky-KG" sz="1400" baseline="0" dirty="0"/>
                        <a:t> </a:t>
                      </a:r>
                      <a:r>
                        <a:rPr lang="ky-KG" sz="1400" dirty="0"/>
                        <a:t>2023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153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ky-KG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12</a:t>
                      </a:r>
                      <a:endParaRPr lang="ru-KG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  4 </a:t>
                      </a:r>
                      <a:endParaRPr lang="ru-K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09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2024 9ай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8</a:t>
                      </a:r>
                      <a:endParaRPr lang="ru-KG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-</a:t>
                      </a:r>
                      <a:endParaRPr lang="ru-K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743458"/>
                  </a:ext>
                </a:extLst>
              </a:tr>
            </a:tbl>
          </a:graphicData>
        </a:graphic>
      </p:graphicFrame>
      <p:sp>
        <p:nvSpPr>
          <p:cNvPr id="5" name="Заголовок 2"/>
          <p:cNvSpPr txBox="1">
            <a:spLocks/>
          </p:cNvSpPr>
          <p:nvPr/>
        </p:nvSpPr>
        <p:spPr>
          <a:xfrm>
            <a:off x="2142307" y="366116"/>
            <a:ext cx="5852161" cy="6655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y-KG" sz="36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Түшкөн  иштердин саны</a:t>
            </a:r>
            <a:b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16955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9166" y="452867"/>
            <a:ext cx="9256171" cy="899600"/>
          </a:xfrm>
        </p:spPr>
        <p:txBody>
          <a:bodyPr/>
          <a:lstStyle/>
          <a:p>
            <a:pPr algn="ctr"/>
            <a:r>
              <a:rPr lang="ky-KG" sz="2667" dirty="0">
                <a:solidFill>
                  <a:schemeClr val="tx1"/>
                </a:solidFill>
              </a:rPr>
              <a:t>  </a:t>
            </a:r>
            <a:r>
              <a:rPr lang="ky-KG" sz="3600" dirty="0">
                <a:solidFill>
                  <a:schemeClr val="accent2"/>
                </a:solidFill>
              </a:rPr>
              <a:t>Медиация  2019-2024 жылдары</a:t>
            </a:r>
            <a:br>
              <a:rPr lang="ru-RU" sz="3600" dirty="0">
                <a:solidFill>
                  <a:schemeClr val="accent2"/>
                </a:solidFill>
              </a:rPr>
            </a:br>
            <a:endParaRPr lang="ru-RU" sz="3600" dirty="0">
              <a:solidFill>
                <a:schemeClr val="accent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>
          <a:xfrm>
            <a:off x="11349464" y="587300"/>
            <a:ext cx="639603" cy="524800"/>
          </a:xfrm>
        </p:spPr>
        <p:txBody>
          <a:bodyPr/>
          <a:lstStyle/>
          <a:p>
            <a:endParaRPr lang="ky-KG" dirty="0"/>
          </a:p>
          <a:p>
            <a:endParaRPr lang="en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409363"/>
              </p:ext>
            </p:extLst>
          </p:nvPr>
        </p:nvGraphicFramePr>
        <p:xfrm>
          <a:off x="835688" y="1430213"/>
          <a:ext cx="10012826" cy="4290648"/>
        </p:xfrm>
        <a:graphic>
          <a:graphicData uri="http://schemas.openxmlformats.org/drawingml/2006/table">
            <a:tbl>
              <a:tblPr/>
              <a:tblGrid>
                <a:gridCol w="1036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2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7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11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4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6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32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7970">
                  <a:extLst>
                    <a:ext uri="{9D8B030D-6E8A-4147-A177-3AD203B41FA5}">
                      <a16:colId xmlns:a16="http://schemas.microsoft.com/office/drawing/2014/main" val="3447927057"/>
                    </a:ext>
                  </a:extLst>
                </a:gridCol>
              </a:tblGrid>
              <a:tr h="6012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2019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2020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2021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2023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2024  9ай</a:t>
                      </a: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Маалыматтцык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жолугушуу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57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116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243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170</a:t>
                      </a: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Медиацияны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колдонуу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Келишими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73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61</a:t>
                      </a: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22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Медиациялык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Макулдашуу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63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4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Медиацияны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жайылтуу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жыйындарынын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саны 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225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4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Жыйынга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катышкандарлын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 саны</a:t>
                      </a: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420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490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740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13416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1200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1400</a:t>
                      </a:r>
                    </a:p>
                  </a:txBody>
                  <a:tcPr marL="58273" marR="58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497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0421" y="445477"/>
            <a:ext cx="8320413" cy="726831"/>
          </a:xfrm>
        </p:spPr>
        <p:txBody>
          <a:bodyPr>
            <a:normAutofit/>
          </a:bodyPr>
          <a:lstStyle/>
          <a:p>
            <a:pPr algn="ctr"/>
            <a:r>
              <a:rPr lang="ky-KG" dirty="0"/>
              <a:t>      </a:t>
            </a:r>
            <a:r>
              <a:rPr lang="ky-KG" b="1" dirty="0">
                <a:solidFill>
                  <a:schemeClr val="accent2"/>
                </a:solidFill>
              </a:rPr>
              <a:t> Категориялар  боюнча</a:t>
            </a:r>
            <a:endParaRPr lang="ru-RU" b="1" dirty="0">
              <a:solidFill>
                <a:schemeClr val="accent2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67542"/>
              </p:ext>
            </p:extLst>
          </p:nvPr>
        </p:nvGraphicFramePr>
        <p:xfrm>
          <a:off x="738554" y="1153163"/>
          <a:ext cx="9120553" cy="4462191"/>
        </p:xfrm>
        <a:graphic>
          <a:graphicData uri="http://schemas.openxmlformats.org/drawingml/2006/table">
            <a:tbl>
              <a:tblPr/>
              <a:tblGrid>
                <a:gridCol w="650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0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0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05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05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11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11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05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05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054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054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511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511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00182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Годы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Семейный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Коммерческий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dirty="0">
                          <a:latin typeface="Times New Roman"/>
                          <a:ea typeface="Calibri"/>
                          <a:cs typeface="Times New Roman"/>
                        </a:rPr>
                        <a:t>Земельные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Трудовой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ДТП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Уголовный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dirty="0">
                          <a:latin typeface="Times New Roman"/>
                          <a:ea typeface="Calibri"/>
                          <a:cs typeface="Times New Roman"/>
                        </a:rPr>
                        <a:t>саны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dirty="0">
                          <a:latin typeface="Times New Roman"/>
                          <a:ea typeface="Calibri"/>
                          <a:cs typeface="Times New Roman"/>
                        </a:rPr>
                        <a:t>саны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dirty="0">
                          <a:latin typeface="Times New Roman"/>
                          <a:ea typeface="Calibri"/>
                          <a:cs typeface="Times New Roman"/>
                        </a:rPr>
                        <a:t>саны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>
                          <a:latin typeface="Times New Roman"/>
                          <a:ea typeface="Calibri"/>
                          <a:cs typeface="Times New Roman"/>
                        </a:rPr>
                        <a:t>саны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9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2019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9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2020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2021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64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9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165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91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8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2023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243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93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57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21.5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2,5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8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2024 9ай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170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61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59292" marR="592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6796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7983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9713" y="609600"/>
            <a:ext cx="8320413" cy="931817"/>
          </a:xfrm>
        </p:spPr>
        <p:txBody>
          <a:bodyPr/>
          <a:lstStyle/>
          <a:p>
            <a:pPr algn="ctr"/>
            <a:r>
              <a:rPr lang="ky-KG" dirty="0"/>
              <a:t>      </a:t>
            </a:r>
            <a:r>
              <a:rPr lang="ky-KG" b="1" dirty="0">
                <a:solidFill>
                  <a:schemeClr val="accent2"/>
                </a:solidFill>
              </a:rPr>
              <a:t>Медиаторлордун саны</a:t>
            </a:r>
            <a:endParaRPr lang="ru-RU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031106"/>
              </p:ext>
            </p:extLst>
          </p:nvPr>
        </p:nvGraphicFramePr>
        <p:xfrm>
          <a:off x="834617" y="1875722"/>
          <a:ext cx="9047938" cy="4074218"/>
        </p:xfrm>
        <a:graphic>
          <a:graphicData uri="http://schemas.openxmlformats.org/drawingml/2006/table">
            <a:tbl>
              <a:tblPr/>
              <a:tblGrid>
                <a:gridCol w="1235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13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23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9027">
                  <a:extLst>
                    <a:ext uri="{9D8B030D-6E8A-4147-A177-3AD203B41FA5}">
                      <a16:colId xmlns:a16="http://schemas.microsoft.com/office/drawing/2014/main" val="2732118646"/>
                    </a:ext>
                  </a:extLst>
                </a:gridCol>
                <a:gridCol w="6648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92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47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592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245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29676">
                  <a:extLst>
                    <a:ext uri="{9D8B030D-6E8A-4147-A177-3AD203B41FA5}">
                      <a16:colId xmlns:a16="http://schemas.microsoft.com/office/drawing/2014/main" val="2546774836"/>
                    </a:ext>
                  </a:extLst>
                </a:gridCol>
              </a:tblGrid>
              <a:tr h="34257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err="1">
                          <a:latin typeface="Times New Roman"/>
                          <a:ea typeface="Calibri"/>
                          <a:cs typeface="Times New Roman"/>
                        </a:rPr>
                        <a:t>Шаарлар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 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err="1">
                          <a:latin typeface="Times New Roman"/>
                          <a:ea typeface="Calibri"/>
                          <a:cs typeface="Times New Roman"/>
                        </a:rPr>
                        <a:t>райондор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             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dirty="0">
                          <a:latin typeface="Times New Roman"/>
                          <a:ea typeface="Calibri"/>
                          <a:cs typeface="Times New Roman"/>
                        </a:rPr>
                        <a:t>Бардыгы</a:t>
                      </a:r>
                      <a:r>
                        <a:rPr lang="ky-KG" sz="1500" baseline="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G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dirty="0">
                          <a:latin typeface="Times New Roman"/>
                          <a:ea typeface="Calibri"/>
                          <a:cs typeface="Times New Roman"/>
                        </a:rPr>
                        <a:t>Анын</a:t>
                      </a:r>
                      <a:r>
                        <a:rPr lang="ky-KG" sz="1500" baseline="0" dirty="0">
                          <a:latin typeface="Times New Roman"/>
                          <a:ea typeface="Calibri"/>
                          <a:cs typeface="Times New Roman"/>
                        </a:rPr>
                        <a:t>  ичинен такай иштегендери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5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2019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2020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2021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2024  9ай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2019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2020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2021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2024  9ай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Ош </a:t>
                      </a:r>
                      <a:r>
                        <a:rPr lang="ru-RU" sz="1500" kern="12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шаары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Алай</a:t>
                      </a: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р-ну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Араван р-ну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Кара – </a:t>
                      </a:r>
                      <a:r>
                        <a:rPr lang="ru-RU" sz="1500" kern="12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Кулжа</a:t>
                      </a: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р-ну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Кара</a:t>
                      </a:r>
                      <a:r>
                        <a:rPr lang="ky-KG" sz="1500" kern="12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– Суу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р-ну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Ноокат р-ну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57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Өзгөн  шаары 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57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Бардыгы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</a:p>
                  </a:txBody>
                  <a:tcPr marL="62785" marR="62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798349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2146</TotalTime>
  <Words>539</Words>
  <Application>Microsoft Office PowerPoint</Application>
  <PresentationFormat>Широкоэкранный</PresentationFormat>
  <Paragraphs>388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Calibri</vt:lpstr>
      <vt:lpstr>Nunito Light</vt:lpstr>
      <vt:lpstr>Raleway Thin</vt:lpstr>
      <vt:lpstr>Times New Roman</vt:lpstr>
      <vt:lpstr>Trebuchet MS</vt:lpstr>
      <vt:lpstr>Wingdings</vt:lpstr>
      <vt:lpstr>Wingdings 3</vt:lpstr>
      <vt:lpstr>Аспект</vt:lpstr>
      <vt:lpstr>Кыргыз Республикасынын Улуттук Медиация Борборунун  ишмердиги  жөнүндө</vt:lpstr>
      <vt:lpstr>Медиация - </vt:lpstr>
      <vt:lpstr>КР «Медиация»  жөнүндө мыйзамы </vt:lpstr>
      <vt:lpstr>Кыргыз Республикасынын улутук медиация борбору</vt:lpstr>
      <vt:lpstr>Кыргыз Республикасынын улуттук медиация борборунун СТРУКТУРАСЫ</vt:lpstr>
      <vt:lpstr>    </vt:lpstr>
      <vt:lpstr>  Медиация  2019-2024 жылдары </vt:lpstr>
      <vt:lpstr>       Категориялар  боюнча</vt:lpstr>
      <vt:lpstr>      Медиаторлордун саны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157</cp:revision>
  <dcterms:created xsi:type="dcterms:W3CDTF">2021-02-06T14:48:09Z</dcterms:created>
  <dcterms:modified xsi:type="dcterms:W3CDTF">2024-11-27T07:44:44Z</dcterms:modified>
</cp:coreProperties>
</file>